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18"/>
  </p:notesMasterIdLst>
  <p:handoutMasterIdLst>
    <p:handoutMasterId r:id="rId19"/>
  </p:handoutMasterIdLst>
  <p:sldIdLst>
    <p:sldId id="345" r:id="rId2"/>
    <p:sldId id="384" r:id="rId3"/>
    <p:sldId id="416" r:id="rId4"/>
    <p:sldId id="409" r:id="rId5"/>
    <p:sldId id="405" r:id="rId6"/>
    <p:sldId id="373" r:id="rId7"/>
    <p:sldId id="379" r:id="rId8"/>
    <p:sldId id="417" r:id="rId9"/>
    <p:sldId id="415" r:id="rId10"/>
    <p:sldId id="414" r:id="rId11"/>
    <p:sldId id="408" r:id="rId12"/>
    <p:sldId id="412" r:id="rId13"/>
    <p:sldId id="396" r:id="rId14"/>
    <p:sldId id="410" r:id="rId15"/>
    <p:sldId id="411" r:id="rId16"/>
    <p:sldId id="418" r:id="rId1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7F7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52" autoAdjust="0"/>
    <p:restoredTop sz="92824" autoAdjust="0"/>
  </p:normalViewPr>
  <p:slideViewPr>
    <p:cSldViewPr>
      <p:cViewPr>
        <p:scale>
          <a:sx n="110" d="100"/>
          <a:sy n="110" d="100"/>
        </p:scale>
        <p:origin x="-222" y="25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4" d="100"/>
          <a:sy n="84" d="100"/>
        </p:scale>
        <p:origin x="-3174" y="-102"/>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5138"/>
          </a:xfrm>
          <a:prstGeom prst="rect">
            <a:avLst/>
          </a:prstGeom>
        </p:spPr>
        <p:txBody>
          <a:bodyPr vert="horz" lIns="91440" tIns="45720" rIns="91440" bIns="45720" rtlCol="0"/>
          <a:lstStyle>
            <a:lvl1pPr algn="l">
              <a:defRPr sz="1200"/>
            </a:lvl1pPr>
          </a:lstStyle>
          <a:p>
            <a:pPr>
              <a:defRPr/>
            </a:pPr>
            <a:endParaRPr lang="en-CA"/>
          </a:p>
        </p:txBody>
      </p:sp>
      <p:sp>
        <p:nvSpPr>
          <p:cNvPr id="3" name="Date Placeholder 2"/>
          <p:cNvSpPr>
            <a:spLocks noGrp="1"/>
          </p:cNvSpPr>
          <p:nvPr>
            <p:ph type="dt" sz="quarter" idx="1"/>
          </p:nvPr>
        </p:nvSpPr>
        <p:spPr>
          <a:xfrm>
            <a:off x="3970938" y="1"/>
            <a:ext cx="3037840" cy="465138"/>
          </a:xfrm>
          <a:prstGeom prst="rect">
            <a:avLst/>
          </a:prstGeom>
        </p:spPr>
        <p:txBody>
          <a:bodyPr vert="horz" lIns="91440" tIns="45720" rIns="91440" bIns="45720" rtlCol="0"/>
          <a:lstStyle>
            <a:lvl1pPr algn="r">
              <a:defRPr sz="1200"/>
            </a:lvl1pPr>
          </a:lstStyle>
          <a:p>
            <a:pPr>
              <a:defRPr/>
            </a:pPr>
            <a:fld id="{1FD6E551-E13A-425D-8F79-DEA521627349}" type="datetimeFigureOut">
              <a:rPr lang="en-US"/>
              <a:pPr>
                <a:defRPr/>
              </a:pPr>
              <a:t>2/10/2012</a:t>
            </a:fld>
            <a:endParaRPr lang="en-CA"/>
          </a:p>
        </p:txBody>
      </p:sp>
      <p:sp>
        <p:nvSpPr>
          <p:cNvPr id="4" name="Footer Placeholder 3"/>
          <p:cNvSpPr>
            <a:spLocks noGrp="1"/>
          </p:cNvSpPr>
          <p:nvPr>
            <p:ph type="ftr" sz="quarter" idx="2"/>
          </p:nvPr>
        </p:nvSpPr>
        <p:spPr>
          <a:xfrm>
            <a:off x="0" y="8829675"/>
            <a:ext cx="3037840" cy="465138"/>
          </a:xfrm>
          <a:prstGeom prst="rect">
            <a:avLst/>
          </a:prstGeom>
        </p:spPr>
        <p:txBody>
          <a:bodyPr vert="horz" lIns="91440" tIns="45720" rIns="91440" bIns="45720" rtlCol="0" anchor="b"/>
          <a:lstStyle>
            <a:lvl1pPr algn="l">
              <a:defRPr sz="1200"/>
            </a:lvl1pPr>
          </a:lstStyle>
          <a:p>
            <a:pPr>
              <a:defRPr/>
            </a:pPr>
            <a:endParaRPr lang="en-CA"/>
          </a:p>
        </p:txBody>
      </p:sp>
      <p:sp>
        <p:nvSpPr>
          <p:cNvPr id="5" name="Slide Number Placeholder 4"/>
          <p:cNvSpPr>
            <a:spLocks noGrp="1"/>
          </p:cNvSpPr>
          <p:nvPr>
            <p:ph type="sldNum" sz="quarter" idx="3"/>
          </p:nvPr>
        </p:nvSpPr>
        <p:spPr>
          <a:xfrm>
            <a:off x="3970938" y="8829675"/>
            <a:ext cx="3037840" cy="465138"/>
          </a:xfrm>
          <a:prstGeom prst="rect">
            <a:avLst/>
          </a:prstGeom>
        </p:spPr>
        <p:txBody>
          <a:bodyPr vert="horz" lIns="91440" tIns="45720" rIns="91440" bIns="45720" rtlCol="0" anchor="b"/>
          <a:lstStyle>
            <a:lvl1pPr algn="r">
              <a:defRPr sz="1200"/>
            </a:lvl1pPr>
          </a:lstStyle>
          <a:p>
            <a:pPr>
              <a:defRPr/>
            </a:pPr>
            <a:fld id="{DFADE0F8-1B7C-40B6-ACD8-60751A592571}" type="slidenum">
              <a:rPr lang="en-CA"/>
              <a:pPr>
                <a:defRPr/>
              </a:pPr>
              <a:t>‹#›</a:t>
            </a:fld>
            <a:endParaRPr lang="en-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5138"/>
          </a:xfrm>
          <a:prstGeom prst="rect">
            <a:avLst/>
          </a:prstGeom>
        </p:spPr>
        <p:txBody>
          <a:bodyPr vert="horz" lIns="89921" tIns="44959" rIns="89921" bIns="44959" rtlCol="0"/>
          <a:lstStyle>
            <a:lvl1pPr algn="l">
              <a:defRPr sz="1200">
                <a:latin typeface="Arial" charset="0"/>
                <a:cs typeface="Arial" charset="0"/>
              </a:defRPr>
            </a:lvl1pPr>
          </a:lstStyle>
          <a:p>
            <a:pPr>
              <a:defRPr/>
            </a:pPr>
            <a:endParaRPr lang="en-CA"/>
          </a:p>
        </p:txBody>
      </p:sp>
      <p:sp>
        <p:nvSpPr>
          <p:cNvPr id="3" name="Date Placeholder 2"/>
          <p:cNvSpPr>
            <a:spLocks noGrp="1"/>
          </p:cNvSpPr>
          <p:nvPr>
            <p:ph type="dt" idx="1"/>
          </p:nvPr>
        </p:nvSpPr>
        <p:spPr>
          <a:xfrm>
            <a:off x="3970938" y="1"/>
            <a:ext cx="3037840" cy="465138"/>
          </a:xfrm>
          <a:prstGeom prst="rect">
            <a:avLst/>
          </a:prstGeom>
        </p:spPr>
        <p:txBody>
          <a:bodyPr vert="horz" lIns="89921" tIns="44959" rIns="89921" bIns="44959" rtlCol="0"/>
          <a:lstStyle>
            <a:lvl1pPr algn="r">
              <a:defRPr sz="1200">
                <a:latin typeface="Arial" charset="0"/>
                <a:cs typeface="Arial" charset="0"/>
              </a:defRPr>
            </a:lvl1pPr>
          </a:lstStyle>
          <a:p>
            <a:pPr>
              <a:defRPr/>
            </a:pPr>
            <a:fld id="{5E62AED6-3093-49DF-ABED-B519D8A609A1}" type="datetimeFigureOut">
              <a:rPr lang="en-US"/>
              <a:pPr>
                <a:defRPr/>
              </a:pPr>
              <a:t>2/10/2012</a:t>
            </a:fld>
            <a:endParaRPr lang="en-C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89921" tIns="44959" rIns="89921" bIns="44959" rtlCol="0" anchor="ctr"/>
          <a:lstStyle/>
          <a:p>
            <a:pPr lvl="0"/>
            <a:endParaRPr lang="en-CA" noProof="0" smtClean="0"/>
          </a:p>
        </p:txBody>
      </p:sp>
      <p:sp>
        <p:nvSpPr>
          <p:cNvPr id="5" name="Notes Placeholder 4"/>
          <p:cNvSpPr>
            <a:spLocks noGrp="1"/>
          </p:cNvSpPr>
          <p:nvPr>
            <p:ph type="body" sz="quarter" idx="3"/>
          </p:nvPr>
        </p:nvSpPr>
        <p:spPr>
          <a:xfrm>
            <a:off x="701040" y="4416426"/>
            <a:ext cx="5608320" cy="4183063"/>
          </a:xfrm>
          <a:prstGeom prst="rect">
            <a:avLst/>
          </a:prstGeom>
        </p:spPr>
        <p:txBody>
          <a:bodyPr vert="horz" lIns="89921" tIns="44959" rIns="89921" bIns="4495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829675"/>
            <a:ext cx="3037840" cy="465138"/>
          </a:xfrm>
          <a:prstGeom prst="rect">
            <a:avLst/>
          </a:prstGeom>
        </p:spPr>
        <p:txBody>
          <a:bodyPr vert="horz" lIns="89921" tIns="44959" rIns="89921" bIns="44959" rtlCol="0" anchor="b"/>
          <a:lstStyle>
            <a:lvl1pPr algn="l">
              <a:defRPr sz="1200">
                <a:latin typeface="Arial" charset="0"/>
                <a:cs typeface="Arial" charset="0"/>
              </a:defRPr>
            </a:lvl1pPr>
          </a:lstStyle>
          <a:p>
            <a:pPr>
              <a:defRPr/>
            </a:pPr>
            <a:endParaRPr lang="en-CA"/>
          </a:p>
        </p:txBody>
      </p:sp>
      <p:sp>
        <p:nvSpPr>
          <p:cNvPr id="7" name="Slide Number Placeholder 6"/>
          <p:cNvSpPr>
            <a:spLocks noGrp="1"/>
          </p:cNvSpPr>
          <p:nvPr>
            <p:ph type="sldNum" sz="quarter" idx="5"/>
          </p:nvPr>
        </p:nvSpPr>
        <p:spPr>
          <a:xfrm>
            <a:off x="3970938" y="8829675"/>
            <a:ext cx="3037840" cy="465138"/>
          </a:xfrm>
          <a:prstGeom prst="rect">
            <a:avLst/>
          </a:prstGeom>
        </p:spPr>
        <p:txBody>
          <a:bodyPr vert="horz" lIns="89921" tIns="44959" rIns="89921" bIns="44959" rtlCol="0" anchor="b"/>
          <a:lstStyle>
            <a:lvl1pPr algn="r">
              <a:defRPr sz="1200">
                <a:latin typeface="Arial" charset="0"/>
                <a:cs typeface="Arial" charset="0"/>
              </a:defRPr>
            </a:lvl1pPr>
          </a:lstStyle>
          <a:p>
            <a:pPr>
              <a:defRPr/>
            </a:pPr>
            <a:fld id="{6269ED5B-386B-4F29-B673-6DC59A0E42EC}" type="slidenum">
              <a:rPr lang="en-CA"/>
              <a:pPr>
                <a:defRPr/>
              </a:pPr>
              <a:t>‹#›</a:t>
            </a:fld>
            <a:endParaRPr lang="en-C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6269ED5B-386B-4F29-B673-6DC59A0E42EC}" type="slidenum">
              <a:rPr lang="en-CA" smtClean="0"/>
              <a:pPr>
                <a:defRPr/>
              </a:pPr>
              <a:t>1</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p:txBody>
          <a:bodyPr wrap="square" numCol="1" anchor="t" anchorCtr="0" compatLnSpc="1">
            <a:prstTxWarp prst="textNoShape">
              <a:avLst/>
            </a:prstTxWarp>
            <a:normAutofit fontScale="25000" lnSpcReduction="20000"/>
          </a:bodyPr>
          <a:lstStyle/>
          <a:p>
            <a:pPr marL="857126" lvl="1" indent="-457134" eaLnBrk="1" hangingPunct="1">
              <a:defRPr/>
            </a:pPr>
            <a:r>
              <a:rPr lang="en-CA" sz="6600" dirty="0" smtClean="0"/>
              <a:t>To strengthen local capacity to integrate newcomers and to achieve improved outcomes as indicated by enhanced economic, social, political, and civic participation</a:t>
            </a:r>
            <a:endParaRPr lang="en-CA" sz="6200" dirty="0" smtClean="0"/>
          </a:p>
          <a:p>
            <a:pPr marL="857126" lvl="1" indent="-457134" eaLnBrk="1" hangingPunct="1">
              <a:buFont typeface="Calibri" pitchFamily="34" charset="0"/>
              <a:buAutoNum type="arabicPeriod"/>
              <a:defRPr/>
            </a:pPr>
            <a:endParaRPr lang="en-CA" sz="6200" dirty="0" smtClean="0"/>
          </a:p>
          <a:p>
            <a:pPr marL="857126" lvl="1" indent="-457134" eaLnBrk="1" hangingPunct="1">
              <a:buFont typeface="Calibri" pitchFamily="34" charset="0"/>
              <a:buAutoNum type="arabicPeriod"/>
              <a:defRPr/>
            </a:pPr>
            <a:r>
              <a:rPr lang="en-CA" sz="6200" dirty="0" smtClean="0"/>
              <a:t>Incorporating settlement, integration and diversity planning into municipal plans.</a:t>
            </a:r>
          </a:p>
          <a:p>
            <a:pPr marL="857126" lvl="1" indent="-457134" eaLnBrk="1" hangingPunct="1">
              <a:buFont typeface="Calibri" pitchFamily="34" charset="0"/>
              <a:buAutoNum type="arabicPeriod"/>
              <a:defRPr/>
            </a:pPr>
            <a:r>
              <a:rPr lang="en-CA" sz="6200" dirty="0" smtClean="0"/>
              <a:t>Building communities of practice to share information and good practices.</a:t>
            </a:r>
          </a:p>
          <a:p>
            <a:pPr marL="857126" lvl="1" indent="-457134" eaLnBrk="1" hangingPunct="1">
              <a:buFont typeface="Calibri" pitchFamily="34" charset="0"/>
              <a:buAutoNum type="arabicPeriod"/>
              <a:defRPr/>
            </a:pPr>
            <a:r>
              <a:rPr lang="en-CA" sz="6200" dirty="0" smtClean="0"/>
              <a:t>Providing a framework to facilitate collaboration and develop community-based strategic plans.</a:t>
            </a:r>
          </a:p>
          <a:p>
            <a:pPr marL="857126" lvl="1" indent="-457134" eaLnBrk="1" hangingPunct="1">
              <a:buFont typeface="Calibri" pitchFamily="34" charset="0"/>
              <a:buAutoNum type="arabicPeriod"/>
              <a:defRPr/>
            </a:pPr>
            <a:r>
              <a:rPr lang="en-CA" sz="6200" dirty="0" smtClean="0"/>
              <a:t>Supporting better coordination of services across multiple sectors and within mainstream organizations.</a:t>
            </a:r>
          </a:p>
          <a:p>
            <a:pPr marL="857126" lvl="1" indent="-457134" eaLnBrk="1" hangingPunct="1">
              <a:buFont typeface="Calibri" pitchFamily="34" charset="0"/>
              <a:buAutoNum type="arabicPeriod"/>
              <a:defRPr/>
            </a:pPr>
            <a:r>
              <a:rPr lang="en-CA" sz="6200" dirty="0" smtClean="0"/>
              <a:t>Encouraging more actors to be involved in the planning process.</a:t>
            </a:r>
          </a:p>
          <a:p>
            <a:pPr marL="857126" lvl="1" indent="-457134" eaLnBrk="1" hangingPunct="1">
              <a:buFont typeface="Calibri" pitchFamily="34" charset="0"/>
              <a:buAutoNum type="arabicPeriod"/>
              <a:defRPr/>
            </a:pPr>
            <a:r>
              <a:rPr lang="en-CA" sz="6200" dirty="0" smtClean="0"/>
              <a:t>Facilitating new funding from new sources.</a:t>
            </a:r>
          </a:p>
          <a:p>
            <a:pPr>
              <a:defRPr/>
            </a:pPr>
            <a:endParaRPr lang="en-CA" dirty="0"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973EE51-61A9-4DE4-BF0D-0A000E8F20F9}" type="slidenum">
              <a:rPr lang="en-CA" smtClean="0"/>
              <a:pPr/>
              <a:t>4</a:t>
            </a:fld>
            <a:endParaRPr lang="en-CA"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01F5382-D08D-4100-92FD-6D7B2E4D5FB7}" type="slidenum">
              <a:rPr lang="en-CA" smtClean="0"/>
              <a:pPr/>
              <a:t>5</a:t>
            </a:fld>
            <a:endParaRPr lang="en-CA"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6269ED5B-386B-4F29-B673-6DC59A0E42EC}" type="slidenum">
              <a:rPr lang="en-CA" smtClean="0"/>
              <a:pPr>
                <a:defRPr/>
              </a:pPr>
              <a:t>8</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6269ED5B-386B-4F29-B673-6DC59A0E42EC}" type="slidenum">
              <a:rPr lang="en-CA" smtClean="0"/>
              <a:pPr>
                <a:defRPr/>
              </a:pPr>
              <a:t>10</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C718EFCF-09FD-4135-8FC2-AE5E16CB8EF1}" type="datetime1">
              <a:rPr lang="en-US" smtClean="0"/>
              <a:pPr>
                <a:defRPr/>
              </a:pPr>
              <a:t>2/10/2012</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577D7EC4-4AB3-48E6-A0BE-07C338D2B802}" type="slidenum">
              <a:rPr lang="en-CA"/>
              <a:pPr>
                <a:defRPr/>
              </a:pPr>
              <a:t>‹#›</a:t>
            </a:fld>
            <a:endParaRPr lang="en-CA"/>
          </a:p>
        </p:txBody>
      </p:sp>
    </p:spTree>
  </p:cSld>
  <p:clrMapOvr>
    <a:masterClrMapping/>
  </p:clrMapOvr>
  <p:transition spd="slow">
    <p:pull dir="l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6806E33F-66F1-4F8A-871F-6C7280CE3A2E}" type="datetime1">
              <a:rPr lang="en-US" smtClean="0"/>
              <a:pPr>
                <a:defRPr/>
              </a:pPr>
              <a:t>2/10/2012</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5E8A2F46-579B-45BD-A4C8-CDC3FE868E90}" type="slidenum">
              <a:rPr lang="en-CA"/>
              <a:pPr>
                <a:defRPr/>
              </a:pPr>
              <a:t>‹#›</a:t>
            </a:fld>
            <a:endParaRPr lang="en-CA"/>
          </a:p>
        </p:txBody>
      </p:sp>
    </p:spTree>
  </p:cSld>
  <p:clrMapOvr>
    <a:masterClrMapping/>
  </p:clrMapOvr>
  <p:transition spd="slow">
    <p:pull dir="l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B596A245-7E0F-431A-9C57-797DEB64389F}" type="datetime1">
              <a:rPr lang="en-US" smtClean="0"/>
              <a:pPr>
                <a:defRPr/>
              </a:pPr>
              <a:t>2/10/2012</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D424AA75-8012-44DD-A796-975287EFF95B}" type="slidenum">
              <a:rPr lang="en-CA"/>
              <a:pPr>
                <a:defRPr/>
              </a:pPr>
              <a:t>‹#›</a:t>
            </a:fld>
            <a:endParaRPr lang="en-CA"/>
          </a:p>
        </p:txBody>
      </p:sp>
    </p:spTree>
  </p:cSld>
  <p:clrMapOvr>
    <a:masterClrMapping/>
  </p:clrMapOvr>
  <p:transition spd="slow">
    <p:pull dir="l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4" name="Picture 3" descr="corp-ppt.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Click to edit Master subtitle style</a:t>
            </a:r>
            <a:endParaRPr lang="en-US" dirty="0"/>
          </a:p>
        </p:txBody>
      </p:sp>
    </p:spTree>
  </p:cSld>
  <p:clrMapOvr>
    <a:masterClrMapping/>
  </p:clrMapOvr>
  <p:transition spd="slow">
    <p:pull dir="l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lstStyle>
            <a:lvl1pPr>
              <a:defRPr sz="2800">
                <a:solidFill>
                  <a:schemeClr val="tx2"/>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idx="1"/>
          </p:nvPr>
        </p:nvSpPr>
        <p:spPr/>
        <p:txBody>
          <a:bodyPr/>
          <a:lstStyle>
            <a:lvl1pPr>
              <a:defRPr>
                <a:solidFill>
                  <a:schemeClr val="bg1">
                    <a:lumMod val="50000"/>
                  </a:schemeClr>
                </a:solidFill>
                <a:latin typeface="Arial" pitchFamily="34" charset="0"/>
                <a:cs typeface="Arial" pitchFamily="34" charset="0"/>
              </a:defRPr>
            </a:lvl1pPr>
            <a:lvl2pPr>
              <a:defRPr>
                <a:solidFill>
                  <a:schemeClr val="bg1">
                    <a:lumMod val="50000"/>
                  </a:schemeClr>
                </a:solidFill>
                <a:latin typeface="Arial" pitchFamily="34" charset="0"/>
                <a:cs typeface="Arial" pitchFamily="34" charset="0"/>
              </a:defRPr>
            </a:lvl2pPr>
            <a:lvl3pPr>
              <a:defRPr>
                <a:solidFill>
                  <a:schemeClr val="bg1">
                    <a:lumMod val="50000"/>
                  </a:schemeClr>
                </a:solidFill>
                <a:latin typeface="Arial" pitchFamily="34" charset="0"/>
                <a:cs typeface="Arial" pitchFamily="34" charset="0"/>
              </a:defRPr>
            </a:lvl3pPr>
            <a:lvl4pPr>
              <a:defRPr>
                <a:solidFill>
                  <a:schemeClr val="bg1">
                    <a:lumMod val="50000"/>
                  </a:schemeClr>
                </a:solidFill>
                <a:latin typeface="Arial" pitchFamily="34" charset="0"/>
                <a:cs typeface="Arial" pitchFamily="34" charset="0"/>
              </a:defRPr>
            </a:lvl4pPr>
            <a:lvl5pPr>
              <a:defRPr>
                <a:solidFill>
                  <a:schemeClr val="bg1">
                    <a:lumMod val="50000"/>
                  </a:schemeClr>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623BFDDD-F86E-4ACC-9565-0C87CB013F5B}" type="datetime1">
              <a:rPr lang="en-US" smtClean="0"/>
              <a:pPr>
                <a:defRPr/>
              </a:pPr>
              <a:t>2/10/2012</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en-CA"/>
          </a:p>
        </p:txBody>
      </p:sp>
      <p:sp>
        <p:nvSpPr>
          <p:cNvPr id="6" name="Slide Number Placeholder 5"/>
          <p:cNvSpPr>
            <a:spLocks noGrp="1"/>
          </p:cNvSpPr>
          <p:nvPr>
            <p:ph type="sldNum" sz="quarter" idx="12"/>
          </p:nvPr>
        </p:nvSpPr>
        <p:spPr>
          <a:xfrm>
            <a:off x="6858000" y="6286500"/>
            <a:ext cx="2133600" cy="365125"/>
          </a:xfrm>
          <a:prstGeom prst="rect">
            <a:avLst/>
          </a:prstGeom>
        </p:spPr>
        <p:txBody>
          <a:bodyPr/>
          <a:lstStyle>
            <a:lvl1pPr>
              <a:defRPr>
                <a:latin typeface="Arial" charset="0"/>
                <a:cs typeface="Arial" charset="0"/>
              </a:defRPr>
            </a:lvl1pPr>
          </a:lstStyle>
          <a:p>
            <a:pPr>
              <a:defRPr/>
            </a:pPr>
            <a:fld id="{1FC2B460-4179-4594-AB16-DF176DF955EC}" type="slidenum">
              <a:rPr lang="en-CA"/>
              <a:pPr>
                <a:defRPr/>
              </a:pPr>
              <a:t>‹#›</a:t>
            </a:fld>
            <a:endParaRPr lang="en-CA"/>
          </a:p>
        </p:txBody>
      </p:sp>
    </p:spTree>
  </p:cSld>
  <p:clrMapOvr>
    <a:masterClrMapping/>
  </p:clrMapOvr>
  <p:transition spd="slow">
    <p:pull dir="l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10155F05-F66B-4700-8BC3-D3A444BBF8E0}" type="datetime1">
              <a:rPr lang="en-US" smtClean="0"/>
              <a:pPr>
                <a:defRPr/>
              </a:pPr>
              <a:t>2/10/2012</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B9A7C72E-B9CE-44FE-90A2-3FC86BBD4D04}" type="slidenum">
              <a:rPr lang="en-CA"/>
              <a:pPr>
                <a:defRPr/>
              </a:pPr>
              <a:t>‹#›</a:t>
            </a:fld>
            <a:endParaRPr lang="en-CA"/>
          </a:p>
        </p:txBody>
      </p:sp>
    </p:spTree>
  </p:cSld>
  <p:clrMapOvr>
    <a:masterClrMapping/>
  </p:clrMapOvr>
  <p:transition spd="slow">
    <p:pull dir="l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713579BC-047F-4E4F-A08B-C5BD96124200}" type="datetime1">
              <a:rPr lang="en-US" smtClean="0"/>
              <a:pPr>
                <a:defRPr/>
              </a:pPr>
              <a:t>2/10/2012</a:t>
            </a:fld>
            <a:endParaRPr lang="en-CA"/>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en-CA"/>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556063B4-D283-4691-94F7-C007ABC7D641}" type="slidenum">
              <a:rPr lang="en-CA"/>
              <a:pPr>
                <a:defRPr/>
              </a:pPr>
              <a:t>‹#›</a:t>
            </a:fld>
            <a:endParaRPr lang="en-CA"/>
          </a:p>
        </p:txBody>
      </p:sp>
    </p:spTree>
  </p:cSld>
  <p:clrMapOvr>
    <a:masterClrMapping/>
  </p:clrMapOvr>
  <p:transition spd="slow">
    <p:pull dir="l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5EDEFEE8-2216-4FF3-A71C-EF1B2D56C683}" type="datetime1">
              <a:rPr lang="en-US" smtClean="0"/>
              <a:pPr>
                <a:defRPr/>
              </a:pPr>
              <a:t>2/10/2012</a:t>
            </a:fld>
            <a:endParaRPr lang="en-CA"/>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en-CA"/>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C3AEF688-85FB-44A1-BDDB-A45822EAD190}" type="slidenum">
              <a:rPr lang="en-CA"/>
              <a:pPr>
                <a:defRPr/>
              </a:pPr>
              <a:t>‹#›</a:t>
            </a:fld>
            <a:endParaRPr lang="en-CA"/>
          </a:p>
        </p:txBody>
      </p:sp>
    </p:spTree>
  </p:cSld>
  <p:clrMapOvr>
    <a:masterClrMapping/>
  </p:clrMapOvr>
  <p:transition spd="slow">
    <p:pull dir="l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381FFED7-4382-4247-80BF-0CAD91C5AB3E}" type="datetime1">
              <a:rPr lang="en-US" smtClean="0"/>
              <a:pPr>
                <a:defRPr/>
              </a:pPr>
              <a:t>2/10/2012</a:t>
            </a:fld>
            <a:endParaRPr lang="en-CA"/>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en-CA"/>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9364B33A-9242-443D-BB1E-0071ED16BF55}" type="slidenum">
              <a:rPr lang="en-CA"/>
              <a:pPr>
                <a:defRPr/>
              </a:pPr>
              <a:t>‹#›</a:t>
            </a:fld>
            <a:endParaRPr lang="en-CA"/>
          </a:p>
        </p:txBody>
      </p:sp>
    </p:spTree>
  </p:cSld>
  <p:clrMapOvr>
    <a:masterClrMapping/>
  </p:clrMapOvr>
  <p:transition spd="slow">
    <p:pull dir="l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D611C6A0-36B1-48EC-A69A-FA4D649A4FDD}" type="datetime1">
              <a:rPr lang="en-US" smtClean="0"/>
              <a:pPr>
                <a:defRPr/>
              </a:pPr>
              <a:t>2/10/2012</a:t>
            </a:fld>
            <a:endParaRPr lang="en-CA"/>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en-CA"/>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957A860F-978F-4438-8EDC-00284E1E3F70}" type="slidenum">
              <a:rPr lang="en-CA"/>
              <a:pPr>
                <a:defRPr/>
              </a:pPr>
              <a:t>‹#›</a:t>
            </a:fld>
            <a:endParaRPr lang="en-CA"/>
          </a:p>
        </p:txBody>
      </p:sp>
    </p:spTree>
  </p:cSld>
  <p:clrMapOvr>
    <a:masterClrMapping/>
  </p:clrMapOvr>
  <p:transition spd="slow">
    <p:pull dir="l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C4497ACA-6778-477D-B574-D1C35EEF21EC}" type="datetime1">
              <a:rPr lang="en-US" smtClean="0"/>
              <a:pPr>
                <a:defRPr/>
              </a:pPr>
              <a:t>2/10/2012</a:t>
            </a:fld>
            <a:endParaRPr lang="en-CA"/>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en-CA"/>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F43A6F89-DE1D-4973-A934-599B125F546C}" type="slidenum">
              <a:rPr lang="en-CA"/>
              <a:pPr>
                <a:defRPr/>
              </a:pPr>
              <a:t>‹#›</a:t>
            </a:fld>
            <a:endParaRPr lang="en-CA"/>
          </a:p>
        </p:txBody>
      </p:sp>
    </p:spTree>
  </p:cSld>
  <p:clrMapOvr>
    <a:masterClrMapping/>
  </p:clrMapOvr>
  <p:transition spd="slow">
    <p:pull dir="l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FE7E331F-472D-443D-A99E-0ACD9B629C32}" type="datetime1">
              <a:rPr lang="en-US" smtClean="0"/>
              <a:pPr>
                <a:defRPr/>
              </a:pPr>
              <a:t>2/10/2012</a:t>
            </a:fld>
            <a:endParaRPr lang="en-CA"/>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en-CA"/>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9F41A05F-4CB6-4B6A-8E76-9D8898EA4CC5}" type="slidenum">
              <a:rPr lang="en-CA"/>
              <a:pPr>
                <a:defRPr/>
              </a:pPr>
              <a:t>‹#›</a:t>
            </a:fld>
            <a:endParaRPr lang="en-CA"/>
          </a:p>
        </p:txBody>
      </p:sp>
    </p:spTree>
  </p:cSld>
  <p:clrMapOvr>
    <a:masterClrMapping/>
  </p:clrMapOvr>
  <p:transition spd="slow">
    <p:pull dir="l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ransition spd="slow">
    <p:pull dir="lu"/>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fontScale="77500" lnSpcReduction="20000"/>
          </a:bodyPr>
          <a:lstStyle/>
          <a:p>
            <a:pPr algn="ctr">
              <a:defRPr/>
            </a:pPr>
            <a:r>
              <a:rPr lang="en-CA" sz="2400" b="1" i="1" dirty="0" smtClean="0">
                <a:solidFill>
                  <a:schemeClr val="tx2"/>
                </a:solidFill>
              </a:rPr>
              <a:t>Local Immigration Partnerships</a:t>
            </a:r>
          </a:p>
          <a:p>
            <a:pPr algn="ctr">
              <a:buFontTx/>
              <a:buChar char="-"/>
              <a:defRPr/>
            </a:pPr>
            <a:r>
              <a:rPr lang="en-CA" sz="2400" b="1" i="1" dirty="0" smtClean="0">
                <a:solidFill>
                  <a:schemeClr val="tx2"/>
                </a:solidFill>
              </a:rPr>
              <a:t>WCI –</a:t>
            </a:r>
          </a:p>
          <a:p>
            <a:pPr algn="ctr">
              <a:defRPr/>
            </a:pPr>
            <a:r>
              <a:rPr lang="en-CA" sz="2400" b="1" i="1" dirty="0" smtClean="0">
                <a:solidFill>
                  <a:schemeClr val="tx2"/>
                </a:solidFill>
              </a:rPr>
              <a:t>November 17</a:t>
            </a:r>
            <a:r>
              <a:rPr lang="en-CA" sz="2400" b="1" i="1" baseline="30000" dirty="0" smtClean="0">
                <a:solidFill>
                  <a:schemeClr val="tx2"/>
                </a:solidFill>
              </a:rPr>
              <a:t>th</a:t>
            </a:r>
            <a:r>
              <a:rPr lang="en-CA" sz="2400" b="1" i="1" dirty="0" smtClean="0">
                <a:solidFill>
                  <a:schemeClr val="tx2"/>
                </a:solidFill>
              </a:rPr>
              <a:t>, 2011</a:t>
            </a:r>
            <a:endParaRPr lang="en-CA" b="1" i="1" dirty="0" smtClean="0">
              <a:solidFill>
                <a:schemeClr val="tx2"/>
              </a:solidFill>
            </a:endParaRPr>
          </a:p>
          <a:p>
            <a:pPr>
              <a:defRPr/>
            </a:pPr>
            <a:endParaRPr lang="en-US" dirty="0">
              <a:solidFill>
                <a:schemeClr val="tx2"/>
              </a:solidFill>
            </a:endParaRPr>
          </a:p>
        </p:txBody>
      </p:sp>
    </p:spTree>
  </p:cSld>
  <p:clrMapOvr>
    <a:masterClrMapping/>
  </p:clrMapOvr>
  <p:transition spd="slow">
    <p:pull dir="l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7564" y="620688"/>
            <a:ext cx="3888432" cy="1200329"/>
          </a:xfrm>
          <a:prstGeom prst="rect">
            <a:avLst/>
          </a:prstGeom>
          <a:noFill/>
          <a:ln w="3175">
            <a:solidFill>
              <a:schemeClr val="tx1"/>
            </a:solidFill>
          </a:ln>
        </p:spPr>
        <p:txBody>
          <a:bodyPr wrap="square" rtlCol="0">
            <a:spAutoFit/>
          </a:bodyPr>
          <a:lstStyle/>
          <a:p>
            <a:pPr marL="92075" lvl="0" indent="-92075" fontAlgn="base">
              <a:spcBef>
                <a:spcPct val="0"/>
              </a:spcBef>
              <a:spcAft>
                <a:spcPct val="0"/>
              </a:spcAft>
            </a:pPr>
            <a:r>
              <a:rPr lang="en-CA" sz="800" b="1" dirty="0" smtClean="0">
                <a:solidFill>
                  <a:srgbClr val="000000"/>
                </a:solidFill>
                <a:latin typeface="Arial" pitchFamily="34" charset="0"/>
                <a:ea typeface="Calibri" pitchFamily="34" charset="0"/>
                <a:cs typeface="Arial" pitchFamily="34" charset="0"/>
              </a:rPr>
              <a:t>	Activities: Building Partnerships to Support Community-Level Planning and Coordination/Development of Welcoming Communities </a:t>
            </a:r>
          </a:p>
          <a:p>
            <a:pPr marL="92075" lvl="0" indent="-92075" fontAlgn="base">
              <a:spcBef>
                <a:spcPct val="0"/>
              </a:spcBef>
              <a:spcAft>
                <a:spcPct val="0"/>
              </a:spcAft>
              <a:buFont typeface="Arial" pitchFamily="34" charset="0"/>
              <a:buChar char="•"/>
            </a:pPr>
            <a:r>
              <a:rPr lang="en-CA" sz="800" dirty="0" smtClean="0">
                <a:solidFill>
                  <a:srgbClr val="000000"/>
                </a:solidFill>
                <a:latin typeface="Arial" pitchFamily="34" charset="0"/>
                <a:ea typeface="Calibri" pitchFamily="34" charset="0"/>
                <a:cs typeface="Arial" pitchFamily="34" charset="0"/>
              </a:rPr>
              <a:t>Systematize ongoing local engagement in settlement and integration </a:t>
            </a:r>
          </a:p>
          <a:p>
            <a:pPr marL="92075" lvl="0" indent="-92075" fontAlgn="base">
              <a:spcBef>
                <a:spcPct val="0"/>
              </a:spcBef>
              <a:spcAft>
                <a:spcPct val="0"/>
              </a:spcAft>
              <a:buFont typeface="Arial" pitchFamily="34" charset="0"/>
              <a:buChar char="•"/>
            </a:pPr>
            <a:r>
              <a:rPr lang="en-CA" sz="800" dirty="0" smtClean="0">
                <a:solidFill>
                  <a:srgbClr val="000000"/>
                </a:solidFill>
                <a:latin typeface="Arial" pitchFamily="34" charset="0"/>
                <a:ea typeface="Calibri" pitchFamily="34" charset="0"/>
                <a:cs typeface="Arial" pitchFamily="34" charset="0"/>
              </a:rPr>
              <a:t>C</a:t>
            </a:r>
            <a:r>
              <a:rPr kumimoji="0" lang="en-CA" sz="800" i="0" u="none" strike="noStrike" cap="none" normalizeH="0" baseline="0" dirty="0" smtClean="0">
                <a:ln>
                  <a:noFill/>
                </a:ln>
                <a:solidFill>
                  <a:srgbClr val="000000"/>
                </a:solidFill>
                <a:effectLst/>
                <a:latin typeface="Arial" pitchFamily="34" charset="0"/>
                <a:ea typeface="Calibri" pitchFamily="34" charset="0"/>
                <a:cs typeface="Arial" pitchFamily="34" charset="0"/>
              </a:rPr>
              <a:t>onsult newcomers and perform mapping exercises to highlight needs</a:t>
            </a:r>
            <a:r>
              <a:rPr kumimoji="0" lang="en-CA" sz="800" i="0" u="none" strike="noStrike" cap="none" normalizeH="0" dirty="0" smtClean="0">
                <a:ln>
                  <a:noFill/>
                </a:ln>
                <a:solidFill>
                  <a:srgbClr val="000000"/>
                </a:solidFill>
                <a:effectLst/>
                <a:latin typeface="Arial" pitchFamily="34" charset="0"/>
                <a:ea typeface="Calibri" pitchFamily="34" charset="0"/>
                <a:cs typeface="Arial" pitchFamily="34" charset="0"/>
              </a:rPr>
              <a:t> and </a:t>
            </a:r>
            <a:r>
              <a:rPr kumimoji="0" lang="en-CA" sz="800" i="0" u="none" strike="noStrike" cap="none" normalizeH="0" baseline="0" dirty="0" smtClean="0">
                <a:ln>
                  <a:noFill/>
                </a:ln>
                <a:solidFill>
                  <a:srgbClr val="000000"/>
                </a:solidFill>
                <a:effectLst/>
                <a:latin typeface="Arial" pitchFamily="34" charset="0"/>
                <a:ea typeface="Calibri" pitchFamily="34" charset="0"/>
                <a:cs typeface="Arial" pitchFamily="34" charset="0"/>
              </a:rPr>
              <a:t>assets</a:t>
            </a:r>
          </a:p>
          <a:p>
            <a:pPr marL="92075" lvl="0" indent="-92075" fontAlgn="base">
              <a:spcBef>
                <a:spcPct val="0"/>
              </a:spcBef>
              <a:spcAft>
                <a:spcPct val="0"/>
              </a:spcAft>
              <a:buFont typeface="Arial" pitchFamily="34" charset="0"/>
              <a:buChar char="•"/>
            </a:pPr>
            <a:r>
              <a:rPr kumimoji="0" lang="en-CA" sz="800" i="0" u="none" strike="noStrike" cap="none" normalizeH="0" baseline="0" dirty="0" smtClean="0">
                <a:ln>
                  <a:noFill/>
                </a:ln>
                <a:solidFill>
                  <a:srgbClr val="000000"/>
                </a:solidFill>
                <a:effectLst/>
                <a:latin typeface="Arial" pitchFamily="34" charset="0"/>
                <a:ea typeface="Calibri" pitchFamily="34" charset="0"/>
                <a:cs typeface="Arial" pitchFamily="34" charset="0"/>
              </a:rPr>
              <a:t>Develop strategies with identified priorities, involving all relevant</a:t>
            </a:r>
            <a:r>
              <a:rPr kumimoji="0" lang="en-CA" sz="800" i="0" u="none" strike="noStrike" cap="none" normalizeH="0" dirty="0" smtClean="0">
                <a:ln>
                  <a:noFill/>
                </a:ln>
                <a:solidFill>
                  <a:srgbClr val="000000"/>
                </a:solidFill>
                <a:effectLst/>
                <a:latin typeface="Arial" pitchFamily="34" charset="0"/>
                <a:ea typeface="Calibri" pitchFamily="34" charset="0"/>
                <a:cs typeface="Arial" pitchFamily="34" charset="0"/>
              </a:rPr>
              <a:t> partners</a:t>
            </a:r>
          </a:p>
          <a:p>
            <a:pPr marL="92075" lvl="0" indent="-92075" fontAlgn="base">
              <a:spcBef>
                <a:spcPct val="0"/>
              </a:spcBef>
              <a:spcAft>
                <a:spcPct val="0"/>
              </a:spcAft>
              <a:buFont typeface="Arial" pitchFamily="34" charset="0"/>
              <a:buChar char="•"/>
            </a:pPr>
            <a:r>
              <a:rPr kumimoji="0" lang="en-CA" sz="800" i="0" u="none" strike="noStrike" cap="none" normalizeH="0" dirty="0" smtClean="0">
                <a:ln>
                  <a:noFill/>
                </a:ln>
                <a:solidFill>
                  <a:srgbClr val="000000"/>
                </a:solidFill>
                <a:effectLst/>
                <a:latin typeface="Arial" pitchFamily="34" charset="0"/>
                <a:ea typeface="Calibri" pitchFamily="34" charset="0"/>
                <a:cs typeface="Arial" pitchFamily="34" charset="0"/>
              </a:rPr>
              <a:t>Implement strategy and action plans</a:t>
            </a:r>
          </a:p>
          <a:p>
            <a:pPr marL="92075" lvl="0" indent="-92075" fontAlgn="base">
              <a:spcBef>
                <a:spcPct val="0"/>
              </a:spcBef>
              <a:spcAft>
                <a:spcPct val="0"/>
              </a:spcAft>
              <a:buFont typeface="Arial" pitchFamily="34" charset="0"/>
              <a:buChar char="•"/>
            </a:pPr>
            <a:r>
              <a:rPr kumimoji="0" lang="en-CA" sz="800" i="0" u="none" strike="noStrike" cap="none" normalizeH="0" dirty="0" smtClean="0">
                <a:ln>
                  <a:noFill/>
                </a:ln>
                <a:solidFill>
                  <a:srgbClr val="000000"/>
                </a:solidFill>
                <a:effectLst/>
                <a:latin typeface="Arial" pitchFamily="34" charset="0"/>
                <a:ea typeface="Calibri" pitchFamily="34" charset="0"/>
                <a:cs typeface="Arial" pitchFamily="34" charset="0"/>
              </a:rPr>
              <a:t>Repeat consultation process as necessary </a:t>
            </a:r>
          </a:p>
          <a:p>
            <a:pPr marL="92075" lvl="0" indent="-92075" fontAlgn="base">
              <a:spcBef>
                <a:spcPct val="0"/>
              </a:spcBef>
              <a:spcAft>
                <a:spcPct val="0"/>
              </a:spcAft>
              <a:buFont typeface="Arial" pitchFamily="34" charset="0"/>
              <a:buChar char="•"/>
            </a:pPr>
            <a:r>
              <a:rPr kumimoji="0" lang="en-CA" sz="800" i="0" u="none" strike="noStrike" cap="none" normalizeH="0" dirty="0" smtClean="0">
                <a:ln>
                  <a:noFill/>
                </a:ln>
                <a:solidFill>
                  <a:srgbClr val="000000"/>
                </a:solidFill>
                <a:effectLst/>
                <a:latin typeface="Arial" pitchFamily="34" charset="0"/>
                <a:ea typeface="Calibri" pitchFamily="34" charset="0"/>
                <a:cs typeface="Arial" pitchFamily="34" charset="0"/>
              </a:rPr>
              <a:t>Monitor and report on results </a:t>
            </a:r>
          </a:p>
        </p:txBody>
      </p:sp>
      <p:sp>
        <p:nvSpPr>
          <p:cNvPr id="5" name="TextBox 4"/>
          <p:cNvSpPr txBox="1"/>
          <p:nvPr/>
        </p:nvSpPr>
        <p:spPr>
          <a:xfrm>
            <a:off x="647564" y="1988841"/>
            <a:ext cx="3888432" cy="830997"/>
          </a:xfrm>
          <a:prstGeom prst="rect">
            <a:avLst/>
          </a:prstGeom>
          <a:noFill/>
          <a:ln w="3175">
            <a:solidFill>
              <a:schemeClr val="tx1"/>
            </a:solidFill>
          </a:ln>
        </p:spPr>
        <p:txBody>
          <a:bodyPr wrap="square" rtlCol="0">
            <a:spAutoFit/>
          </a:bodyPr>
          <a:lstStyle/>
          <a:p>
            <a:pPr marL="92075" lvl="0" indent="-92075" fontAlgn="base">
              <a:spcBef>
                <a:spcPct val="0"/>
              </a:spcBef>
              <a:spcAft>
                <a:spcPct val="0"/>
              </a:spcAft>
              <a:buFont typeface="Arial" pitchFamily="34" charset="0"/>
              <a:buChar char="•"/>
            </a:pPr>
            <a:endParaRPr lang="en-CA" sz="800" dirty="0" smtClean="0">
              <a:solidFill>
                <a:srgbClr val="000000"/>
              </a:solidFill>
              <a:latin typeface="Arial" pitchFamily="34" charset="0"/>
              <a:ea typeface="Calibri" pitchFamily="34" charset="0"/>
              <a:cs typeface="Arial" pitchFamily="34" charset="0"/>
            </a:endParaRPr>
          </a:p>
          <a:p>
            <a:pPr marL="92075" lvl="0" indent="-92075" fontAlgn="base">
              <a:spcBef>
                <a:spcPct val="0"/>
              </a:spcBef>
              <a:spcAft>
                <a:spcPct val="0"/>
              </a:spcAft>
              <a:buFont typeface="Arial" pitchFamily="34" charset="0"/>
              <a:buChar char="•"/>
            </a:pPr>
            <a:r>
              <a:rPr lang="en-CA" sz="800" dirty="0" smtClean="0">
                <a:solidFill>
                  <a:srgbClr val="000000"/>
                </a:solidFill>
                <a:latin typeface="Arial" pitchFamily="34" charset="0"/>
                <a:ea typeface="Calibri" pitchFamily="34" charset="0"/>
                <a:cs typeface="Arial" pitchFamily="34" charset="0"/>
              </a:rPr>
              <a:t>Partnership councils and working groups/sector tables</a:t>
            </a:r>
          </a:p>
          <a:p>
            <a:pPr marL="92075" lvl="0" indent="-92075" fontAlgn="base">
              <a:spcBef>
                <a:spcPct val="0"/>
              </a:spcBef>
              <a:spcAft>
                <a:spcPct val="0"/>
              </a:spcAft>
              <a:buFont typeface="Arial" pitchFamily="34" charset="0"/>
              <a:buChar char="•"/>
            </a:pPr>
            <a:r>
              <a:rPr lang="en-CA" sz="800" dirty="0" smtClean="0">
                <a:solidFill>
                  <a:srgbClr val="000000"/>
                </a:solidFill>
                <a:latin typeface="Arial" pitchFamily="34" charset="0"/>
                <a:ea typeface="Calibri" pitchFamily="34" charset="0"/>
                <a:cs typeface="Arial" pitchFamily="34" charset="0"/>
              </a:rPr>
              <a:t>Consultations and research </a:t>
            </a:r>
            <a:endParaRPr kumimoji="0" lang="en-CA" sz="800" i="0" u="none" strike="noStrike" cap="none" normalizeH="0" baseline="0" dirty="0" smtClean="0">
              <a:ln>
                <a:noFill/>
              </a:ln>
              <a:solidFill>
                <a:srgbClr val="000000"/>
              </a:solidFill>
              <a:effectLst/>
              <a:latin typeface="Arial" pitchFamily="34" charset="0"/>
              <a:ea typeface="Calibri" pitchFamily="34" charset="0"/>
              <a:cs typeface="Arial" pitchFamily="34" charset="0"/>
            </a:endParaRPr>
          </a:p>
          <a:p>
            <a:pPr marL="92075" lvl="0" indent="-92075" fontAlgn="base">
              <a:spcBef>
                <a:spcPct val="0"/>
              </a:spcBef>
              <a:spcAft>
                <a:spcPct val="0"/>
              </a:spcAft>
              <a:buFont typeface="Arial" pitchFamily="34" charset="0"/>
              <a:buChar char="•"/>
            </a:pPr>
            <a:r>
              <a:rPr kumimoji="0" lang="en-CA" sz="800" i="0" u="none" strike="noStrike" cap="none" normalizeH="0" baseline="0" dirty="0" smtClean="0">
                <a:ln>
                  <a:noFill/>
                </a:ln>
                <a:solidFill>
                  <a:srgbClr val="000000"/>
                </a:solidFill>
                <a:effectLst/>
                <a:latin typeface="Arial" pitchFamily="34" charset="0"/>
                <a:ea typeface="Calibri" pitchFamily="34" charset="0"/>
                <a:cs typeface="Arial" pitchFamily="34" charset="0"/>
              </a:rPr>
              <a:t>Strategic plans</a:t>
            </a:r>
            <a:endParaRPr kumimoji="0" lang="en-CA" sz="800" i="0" u="none" strike="noStrike" cap="none" normalizeH="0" dirty="0" smtClean="0">
              <a:ln>
                <a:noFill/>
              </a:ln>
              <a:solidFill>
                <a:srgbClr val="000000"/>
              </a:solidFill>
              <a:effectLst/>
              <a:latin typeface="Arial" pitchFamily="34" charset="0"/>
              <a:ea typeface="Calibri" pitchFamily="34" charset="0"/>
              <a:cs typeface="Arial" pitchFamily="34" charset="0"/>
            </a:endParaRPr>
          </a:p>
          <a:p>
            <a:pPr marL="92075" lvl="0" indent="-92075" fontAlgn="base">
              <a:spcBef>
                <a:spcPct val="0"/>
              </a:spcBef>
              <a:spcAft>
                <a:spcPct val="0"/>
              </a:spcAft>
              <a:buFont typeface="Arial" pitchFamily="34" charset="0"/>
              <a:buChar char="•"/>
            </a:pPr>
            <a:r>
              <a:rPr kumimoji="0" lang="en-CA" sz="800" i="0" u="none" strike="noStrike" cap="none" normalizeH="0" dirty="0" smtClean="0">
                <a:ln>
                  <a:noFill/>
                </a:ln>
                <a:solidFill>
                  <a:srgbClr val="000000"/>
                </a:solidFill>
                <a:effectLst/>
                <a:latin typeface="Arial" pitchFamily="34" charset="0"/>
                <a:ea typeface="Calibri" pitchFamily="34" charset="0"/>
                <a:cs typeface="Arial" pitchFamily="34" charset="0"/>
              </a:rPr>
              <a:t>Action </a:t>
            </a:r>
            <a:r>
              <a:rPr lang="en-CA" sz="800" dirty="0" smtClean="0">
                <a:solidFill>
                  <a:srgbClr val="000000"/>
                </a:solidFill>
                <a:latin typeface="Arial" pitchFamily="34" charset="0"/>
                <a:ea typeface="Calibri" pitchFamily="34" charset="0"/>
                <a:cs typeface="Arial" pitchFamily="34" charset="0"/>
              </a:rPr>
              <a:t>p</a:t>
            </a:r>
            <a:r>
              <a:rPr kumimoji="0" lang="en-CA" sz="800" i="0" u="none" strike="noStrike" cap="none" normalizeH="0" dirty="0" smtClean="0">
                <a:ln>
                  <a:noFill/>
                </a:ln>
                <a:solidFill>
                  <a:srgbClr val="000000"/>
                </a:solidFill>
                <a:effectLst/>
                <a:latin typeface="Arial" pitchFamily="34" charset="0"/>
                <a:ea typeface="Calibri" pitchFamily="34" charset="0"/>
                <a:cs typeface="Arial" pitchFamily="34" charset="0"/>
              </a:rPr>
              <a:t>lans/implemented actions </a:t>
            </a:r>
          </a:p>
          <a:p>
            <a:pPr marL="92075" lvl="0" indent="-92075" fontAlgn="base">
              <a:spcBef>
                <a:spcPct val="0"/>
              </a:spcBef>
              <a:spcAft>
                <a:spcPct val="0"/>
              </a:spcAft>
              <a:buFont typeface="Arial" pitchFamily="34" charset="0"/>
              <a:buChar char="•"/>
            </a:pPr>
            <a:r>
              <a:rPr kumimoji="0" lang="en-CA" sz="800" i="0" u="none" strike="noStrike" cap="none" normalizeH="0" dirty="0" smtClean="0">
                <a:ln>
                  <a:noFill/>
                </a:ln>
                <a:solidFill>
                  <a:srgbClr val="000000"/>
                </a:solidFill>
                <a:effectLst/>
                <a:latin typeface="Arial" pitchFamily="34" charset="0"/>
                <a:ea typeface="Calibri" pitchFamily="34" charset="0"/>
                <a:cs typeface="Arial" pitchFamily="34" charset="0"/>
              </a:rPr>
              <a:t>Monitoring reports </a:t>
            </a:r>
          </a:p>
        </p:txBody>
      </p:sp>
      <p:sp>
        <p:nvSpPr>
          <p:cNvPr id="6" name="Rectangle 394"/>
          <p:cNvSpPr>
            <a:spLocks noChangeArrowheads="1"/>
          </p:cNvSpPr>
          <p:nvPr/>
        </p:nvSpPr>
        <p:spPr bwMode="auto">
          <a:xfrm>
            <a:off x="611560" y="260648"/>
            <a:ext cx="3888432" cy="323850"/>
          </a:xfrm>
          <a:prstGeom prst="rect">
            <a:avLst/>
          </a:prstGeom>
          <a:solidFill>
            <a:schemeClr val="accent1"/>
          </a:solidFill>
          <a:ln w="12700">
            <a:solidFill>
              <a:schemeClr val="tx1"/>
            </a:solidFill>
            <a:miter lim="800000"/>
            <a:headEnd/>
            <a:tailEnd/>
          </a:ln>
          <a:effectLst/>
        </p:spPr>
        <p:txBody>
          <a:bodyPr wrap="none" lIns="68644" tIns="34322" rIns="68644" bIns="34322" anchor="ctr"/>
          <a:lstStyle/>
          <a:p>
            <a:pPr algn="ctr"/>
            <a:r>
              <a:rPr lang="en-CA" sz="1200" b="1" dirty="0" smtClean="0">
                <a:latin typeface="Arial" pitchFamily="34" charset="0"/>
                <a:cs typeface="Arial" pitchFamily="34" charset="0"/>
              </a:rPr>
              <a:t>Local Immigration Partnerships Results</a:t>
            </a:r>
            <a:endParaRPr lang="en-CA" sz="1200" b="1" dirty="0">
              <a:latin typeface="Arial" pitchFamily="34" charset="0"/>
              <a:cs typeface="Arial" pitchFamily="34" charset="0"/>
            </a:endParaRPr>
          </a:p>
        </p:txBody>
      </p:sp>
      <p:sp>
        <p:nvSpPr>
          <p:cNvPr id="7" name="Rectangle 4"/>
          <p:cNvSpPr>
            <a:spLocks noChangeArrowheads="1"/>
          </p:cNvSpPr>
          <p:nvPr/>
        </p:nvSpPr>
        <p:spPr bwMode="auto">
          <a:xfrm>
            <a:off x="647564" y="4221088"/>
            <a:ext cx="3888432" cy="1008112"/>
          </a:xfrm>
          <a:prstGeom prst="rect">
            <a:avLst/>
          </a:prstGeom>
          <a:solidFill>
            <a:schemeClr val="tx2">
              <a:lumMod val="20000"/>
              <a:lumOff val="80000"/>
            </a:schemeClr>
          </a:solidFill>
          <a:ln w="12700">
            <a:solidFill>
              <a:srgbClr val="000000"/>
            </a:solidFill>
            <a:miter lim="800000"/>
            <a:headEnd/>
            <a:tailEnd/>
          </a:ln>
        </p:spPr>
        <p:txBody>
          <a:bodyPr vert="horz" wrap="square" lIns="63145" tIns="31573" rIns="63145" bIns="31573" numCol="1" anchor="t" anchorCtr="0" compatLnSpc="1">
            <a:prstTxWarp prst="textNoShape">
              <a:avLst/>
            </a:prstTxWarp>
          </a:bodyPr>
          <a:lstStyle/>
          <a:p>
            <a:pPr marL="0" lvl="1">
              <a:tabLst>
                <a:tab pos="0" algn="l"/>
              </a:tabLst>
            </a:pPr>
            <a:r>
              <a:rPr lang="en-CA" sz="800" b="1" dirty="0" smtClean="0">
                <a:solidFill>
                  <a:srgbClr val="000000"/>
                </a:solidFill>
                <a:latin typeface="Arial" pitchFamily="34" charset="0"/>
                <a:cs typeface="Arial" pitchFamily="34" charset="0"/>
              </a:rPr>
              <a:t>* Program participants are engaged in newcomer settlement </a:t>
            </a:r>
          </a:p>
          <a:p>
            <a:pPr marL="92075" lvl="1" indent="-92075">
              <a:buFont typeface="Arial" pitchFamily="34" charset="0"/>
              <a:buChar char="•"/>
              <a:tabLst>
                <a:tab pos="0" algn="l"/>
              </a:tabLst>
            </a:pPr>
            <a:r>
              <a:rPr lang="en-CA" sz="800" dirty="0" smtClean="0">
                <a:latin typeface="Arial" pitchFamily="34" charset="0"/>
                <a:cs typeface="Arial" pitchFamily="34" charset="0"/>
              </a:rPr>
              <a:t>Adapted programming and service delivery by mainstream institutions</a:t>
            </a:r>
          </a:p>
          <a:p>
            <a:pPr marL="92075" lvl="1" indent="-92075">
              <a:buFont typeface="Arial" pitchFamily="34" charset="0"/>
              <a:buChar char="•"/>
              <a:tabLst>
                <a:tab pos="0" algn="l"/>
              </a:tabLst>
            </a:pPr>
            <a:r>
              <a:rPr lang="en-CA" sz="800" dirty="0" smtClean="0">
                <a:latin typeface="Arial" pitchFamily="34" charset="0"/>
                <a:cs typeface="Arial" pitchFamily="34" charset="0"/>
              </a:rPr>
              <a:t>Services (needed by newcomers) coordinated at the community level</a:t>
            </a:r>
          </a:p>
          <a:p>
            <a:pPr marL="92075" lvl="1" indent="-92075">
              <a:buFont typeface="Arial" pitchFamily="34" charset="0"/>
              <a:buChar char="•"/>
              <a:tabLst>
                <a:tab pos="0" algn="l"/>
              </a:tabLst>
            </a:pPr>
            <a:r>
              <a:rPr lang="en-CA" sz="800" dirty="0" smtClean="0">
                <a:latin typeface="Arial" pitchFamily="34" charset="0"/>
                <a:cs typeface="Arial" pitchFamily="34" charset="0"/>
              </a:rPr>
              <a:t>Improved accessibility of mainstream institutions </a:t>
            </a:r>
          </a:p>
          <a:p>
            <a:pPr marL="92075" lvl="1" indent="-92075">
              <a:buFont typeface="Arial" pitchFamily="34" charset="0"/>
              <a:buChar char="•"/>
              <a:tabLst>
                <a:tab pos="0" algn="l"/>
              </a:tabLst>
            </a:pPr>
            <a:endParaRPr lang="en-CA" sz="800" dirty="0" smtClean="0">
              <a:latin typeface="Arial" pitchFamily="34" charset="0"/>
              <a:cs typeface="Arial" pitchFamily="34" charset="0"/>
            </a:endParaRPr>
          </a:p>
          <a:p>
            <a:pPr marL="0" lvl="1">
              <a:buFont typeface="Arial" pitchFamily="34" charset="0"/>
              <a:buChar char="•"/>
              <a:tabLst>
                <a:tab pos="0" algn="l"/>
              </a:tabLst>
            </a:pPr>
            <a:r>
              <a:rPr lang="en-CA" sz="800" b="1" dirty="0" smtClean="0">
                <a:solidFill>
                  <a:srgbClr val="000000"/>
                </a:solidFill>
                <a:latin typeface="Arial" pitchFamily="34" charset="0"/>
                <a:cs typeface="Arial" pitchFamily="34" charset="0"/>
              </a:rPr>
              <a:t> * Clients are connected to the broader community </a:t>
            </a:r>
            <a:endParaRPr lang="en-CA" sz="800" dirty="0" smtClean="0">
              <a:solidFill>
                <a:srgbClr val="000000"/>
              </a:solidFill>
              <a:latin typeface="Arial" pitchFamily="34" charset="0"/>
              <a:cs typeface="Arial" pitchFamily="34" charset="0"/>
            </a:endParaRPr>
          </a:p>
          <a:p>
            <a:pPr marL="92075" lvl="1" indent="-92075">
              <a:buFont typeface="Arial" pitchFamily="34" charset="0"/>
              <a:buChar char="•"/>
              <a:tabLst>
                <a:tab pos="0" algn="l"/>
              </a:tabLst>
            </a:pPr>
            <a:r>
              <a:rPr lang="en-CA" sz="800" dirty="0" smtClean="0">
                <a:latin typeface="Arial" pitchFamily="34" charset="0"/>
                <a:cs typeface="Arial" pitchFamily="34" charset="0"/>
              </a:rPr>
              <a:t>Increased awareness of settlement services and thereby enhanced uptake</a:t>
            </a:r>
          </a:p>
          <a:p>
            <a:pPr marL="0" marR="0" lvl="1" algn="l" defTabSz="914400" rtl="0" eaLnBrk="1" fontAlgn="base" latinLnBrk="0" hangingPunct="1">
              <a:lnSpc>
                <a:spcPct val="100000"/>
              </a:lnSpc>
              <a:spcBef>
                <a:spcPct val="0"/>
              </a:spcBef>
              <a:spcAft>
                <a:spcPct val="0"/>
              </a:spcAft>
              <a:buClrTx/>
              <a:buSzTx/>
              <a:buFontTx/>
              <a:buNone/>
              <a:tabLst>
                <a:tab pos="0" algn="l"/>
              </a:tabLst>
            </a:pPr>
            <a:endParaRPr lang="en-CA" sz="800" b="1" dirty="0" smtClean="0">
              <a:solidFill>
                <a:srgbClr val="000000"/>
              </a:solidFill>
              <a:latin typeface="Arial" pitchFamily="34" charset="0"/>
              <a:cs typeface="Arial" pitchFamily="34" charset="0"/>
            </a:endParaRPr>
          </a:p>
          <a:p>
            <a:pPr marL="0" marR="0" lvl="1" algn="l" defTabSz="914400" rtl="0" eaLnBrk="1" fontAlgn="base" latinLnBrk="0" hangingPunct="1">
              <a:lnSpc>
                <a:spcPct val="100000"/>
              </a:lnSpc>
              <a:spcBef>
                <a:spcPct val="0"/>
              </a:spcBef>
              <a:spcAft>
                <a:spcPct val="0"/>
              </a:spcAft>
              <a:buClrTx/>
              <a:buSzTx/>
              <a:buFontTx/>
              <a:buNone/>
              <a:tabLst>
                <a:tab pos="0" algn="l"/>
              </a:tabLst>
            </a:pPr>
            <a:endParaRPr lang="en-CA" sz="800" b="1" dirty="0">
              <a:solidFill>
                <a:srgbClr val="000000"/>
              </a:solidFill>
              <a:latin typeface="Arial" pitchFamily="34" charset="0"/>
              <a:cs typeface="Arial" pitchFamily="34" charset="0"/>
            </a:endParaRPr>
          </a:p>
        </p:txBody>
      </p:sp>
      <p:sp>
        <p:nvSpPr>
          <p:cNvPr id="8" name="Rectangle 4"/>
          <p:cNvSpPr>
            <a:spLocks noChangeArrowheads="1"/>
          </p:cNvSpPr>
          <p:nvPr/>
        </p:nvSpPr>
        <p:spPr bwMode="auto">
          <a:xfrm>
            <a:off x="647564" y="2996952"/>
            <a:ext cx="3888432" cy="1008112"/>
          </a:xfrm>
          <a:prstGeom prst="rect">
            <a:avLst/>
          </a:prstGeom>
          <a:solidFill>
            <a:schemeClr val="tx2">
              <a:lumMod val="20000"/>
              <a:lumOff val="80000"/>
            </a:schemeClr>
          </a:solidFill>
          <a:ln w="12700">
            <a:solidFill>
              <a:srgbClr val="000000"/>
            </a:solidFill>
            <a:miter lim="800000"/>
            <a:headEnd/>
            <a:tailEnd/>
          </a:ln>
        </p:spPr>
        <p:txBody>
          <a:bodyPr vert="horz" wrap="square" lIns="63145" tIns="31573" rIns="63145" bIns="31573" numCol="1" anchor="t" anchorCtr="0" compatLnSpc="1">
            <a:prstTxWarp prst="textNoShape">
              <a:avLst/>
            </a:prstTxWarp>
          </a:bodyPr>
          <a:lstStyle/>
          <a:p>
            <a:pPr marL="87313" lvl="1" indent="-87313">
              <a:tabLst>
                <a:tab pos="87313" algn="l"/>
              </a:tabLst>
            </a:pPr>
            <a:r>
              <a:rPr lang="en-CA" sz="800" b="1" dirty="0" smtClean="0">
                <a:latin typeface="Arial" pitchFamily="34" charset="0"/>
                <a:cs typeface="Arial" pitchFamily="34" charset="0"/>
              </a:rPr>
              <a:t>* Partners are aware of newcomers’ needs &amp;develop strategies to address them</a:t>
            </a:r>
          </a:p>
          <a:p>
            <a:pPr marL="87313" lvl="1" indent="-87313">
              <a:buFont typeface="Arial" pitchFamily="34" charset="0"/>
              <a:buChar char="•"/>
              <a:tabLst>
                <a:tab pos="87313" algn="l"/>
              </a:tabLst>
            </a:pPr>
            <a:r>
              <a:rPr lang="en-CA" sz="800" dirty="0" smtClean="0">
                <a:latin typeface="Arial Narrow" pitchFamily="34" charset="0"/>
                <a:cs typeface="Arial" pitchFamily="34" charset="0"/>
              </a:rPr>
              <a:t>Expanded number and diversity of stakeholders.</a:t>
            </a:r>
          </a:p>
          <a:p>
            <a:pPr marL="92075" lvl="1" indent="-92075">
              <a:buFont typeface="Arial" pitchFamily="34" charset="0"/>
              <a:buChar char="•"/>
              <a:tabLst>
                <a:tab pos="92075" algn="l"/>
              </a:tabLst>
            </a:pPr>
            <a:r>
              <a:rPr lang="en-CA" sz="800" dirty="0" smtClean="0">
                <a:latin typeface="Arial Narrow" pitchFamily="34" charset="0"/>
                <a:cs typeface="Arial" pitchFamily="34" charset="0"/>
              </a:rPr>
              <a:t>Partnerships developed for planning and setting priorities.</a:t>
            </a:r>
          </a:p>
          <a:p>
            <a:pPr marL="92075" lvl="1" indent="-92075">
              <a:buFont typeface="Arial" pitchFamily="34" charset="0"/>
              <a:buChar char="•"/>
              <a:tabLst>
                <a:tab pos="92075" algn="l"/>
              </a:tabLst>
            </a:pPr>
            <a:r>
              <a:rPr lang="en-CA" sz="800" dirty="0" smtClean="0">
                <a:latin typeface="Arial Narrow" pitchFamily="34" charset="0"/>
                <a:cs typeface="Arial" pitchFamily="34" charset="0"/>
              </a:rPr>
              <a:t>Newcomer needs assessed and community assets and gaps mapped</a:t>
            </a:r>
          </a:p>
          <a:p>
            <a:pPr marL="92075" lvl="1" indent="-92075">
              <a:buFont typeface="Arial" pitchFamily="34" charset="0"/>
              <a:buChar char="•"/>
              <a:tabLst>
                <a:tab pos="92075" algn="l"/>
              </a:tabLst>
            </a:pPr>
            <a:r>
              <a:rPr lang="en-CA" sz="800" dirty="0" smtClean="0">
                <a:latin typeface="Arial Narrow" pitchFamily="34" charset="0"/>
                <a:cs typeface="Arial" pitchFamily="34" charset="0"/>
              </a:rPr>
              <a:t>Non-settlement partners realize the needs and contribution of newcomers</a:t>
            </a:r>
          </a:p>
          <a:p>
            <a:pPr marL="92075" lvl="1" indent="-92075">
              <a:buFont typeface="Arial" pitchFamily="34" charset="0"/>
              <a:buChar char="•"/>
              <a:tabLst>
                <a:tab pos="92075" algn="l"/>
              </a:tabLst>
            </a:pPr>
            <a:r>
              <a:rPr lang="en-CA" sz="800" dirty="0" smtClean="0">
                <a:latin typeface="Arial Narrow" pitchFamily="34" charset="0"/>
                <a:cs typeface="Arial" pitchFamily="34" charset="0"/>
              </a:rPr>
              <a:t>Participating partners realize the benefit of improved coordination</a:t>
            </a:r>
          </a:p>
          <a:p>
            <a:pPr marL="92075" lvl="1" indent="-92075">
              <a:buFont typeface="Arial" pitchFamily="34" charset="0"/>
              <a:buChar char="•"/>
              <a:tabLst>
                <a:tab pos="92075" algn="l"/>
              </a:tabLst>
            </a:pPr>
            <a:r>
              <a:rPr lang="en-CA" sz="800" dirty="0" smtClean="0">
                <a:latin typeface="Arial Narrow" pitchFamily="34" charset="0"/>
                <a:cs typeface="Arial" pitchFamily="34" charset="0"/>
              </a:rPr>
              <a:t>Institutions and communities have the tools to become more welcoming to newcomers</a:t>
            </a:r>
          </a:p>
          <a:p>
            <a:pPr marL="92075" lvl="1" indent="-92075" fontAlgn="base">
              <a:spcBef>
                <a:spcPct val="0"/>
              </a:spcBef>
              <a:spcAft>
                <a:spcPct val="0"/>
              </a:spcAft>
              <a:buFont typeface="Arial" pitchFamily="34" charset="0"/>
              <a:buChar char="•"/>
              <a:tabLst>
                <a:tab pos="92075" algn="l"/>
              </a:tabLst>
            </a:pPr>
            <a:endParaRPr lang="en-CA" sz="800" dirty="0" smtClean="0">
              <a:latin typeface="Arial" pitchFamily="34" charset="0"/>
              <a:cs typeface="Arial" pitchFamily="34" charset="0"/>
            </a:endParaRPr>
          </a:p>
          <a:p>
            <a:pPr marL="92075" lvl="1" indent="-92075" fontAlgn="base">
              <a:spcBef>
                <a:spcPct val="0"/>
              </a:spcBef>
              <a:spcAft>
                <a:spcPct val="0"/>
              </a:spcAft>
              <a:buFont typeface="Arial" pitchFamily="34" charset="0"/>
              <a:buChar char="•"/>
              <a:tabLst>
                <a:tab pos="92075" algn="l"/>
              </a:tabLst>
            </a:pPr>
            <a:endParaRPr lang="en-CA" sz="800" dirty="0" smtClean="0">
              <a:latin typeface="Arial" pitchFamily="34" charset="0"/>
              <a:cs typeface="Arial" pitchFamily="34" charset="0"/>
            </a:endParaRPr>
          </a:p>
          <a:p>
            <a:pPr marL="0" lvl="1" fontAlgn="base">
              <a:spcBef>
                <a:spcPct val="0"/>
              </a:spcBef>
              <a:spcAft>
                <a:spcPct val="0"/>
              </a:spcAft>
              <a:tabLst>
                <a:tab pos="0" algn="l"/>
              </a:tabLst>
            </a:pPr>
            <a:endParaRPr lang="en-CA" sz="800" dirty="0">
              <a:solidFill>
                <a:srgbClr val="000000"/>
              </a:solidFill>
              <a:latin typeface="Arial" pitchFamily="34" charset="0"/>
              <a:cs typeface="Arial" pitchFamily="34" charset="0"/>
            </a:endParaRPr>
          </a:p>
        </p:txBody>
      </p:sp>
      <p:cxnSp>
        <p:nvCxnSpPr>
          <p:cNvPr id="9" name="Straight Arrow Connector 8"/>
          <p:cNvCxnSpPr/>
          <p:nvPr/>
        </p:nvCxnSpPr>
        <p:spPr>
          <a:xfrm rot="16200000" flipH="1">
            <a:off x="2555380" y="1917227"/>
            <a:ext cx="144809" cy="1"/>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a:off x="2556173" y="2924547"/>
            <a:ext cx="144016" cy="794"/>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a:off x="2519772" y="4041068"/>
            <a:ext cx="216818" cy="794"/>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12" name="Rectangle 5"/>
          <p:cNvSpPr>
            <a:spLocks noChangeArrowheads="1"/>
          </p:cNvSpPr>
          <p:nvPr/>
        </p:nvSpPr>
        <p:spPr bwMode="auto">
          <a:xfrm>
            <a:off x="647564" y="5373216"/>
            <a:ext cx="3888432" cy="1052736"/>
          </a:xfrm>
          <a:prstGeom prst="rect">
            <a:avLst/>
          </a:prstGeom>
          <a:noFill/>
          <a:ln w="12700">
            <a:solidFill>
              <a:srgbClr val="000000"/>
            </a:solidFill>
            <a:miter lim="800000"/>
            <a:headEnd/>
            <a:tailEnd/>
          </a:ln>
        </p:spPr>
        <p:txBody>
          <a:bodyPr vert="horz" wrap="square" lIns="63145" tIns="31573" rIns="63145" bIns="31573" numCol="1" anchor="t" anchorCtr="0" compatLnSpc="1">
            <a:prstTxWarp prst="textNoShape">
              <a:avLst/>
            </a:prstTxWarp>
          </a:bodyPr>
          <a:lstStyle/>
          <a:p>
            <a:pPr marL="0" lvl="1" fontAlgn="base">
              <a:spcBef>
                <a:spcPct val="0"/>
              </a:spcBef>
              <a:spcAft>
                <a:spcPct val="0"/>
              </a:spcAft>
            </a:pPr>
            <a:r>
              <a:rPr lang="en-CA" sz="800" b="1" dirty="0" smtClean="0">
                <a:solidFill>
                  <a:srgbClr val="000000"/>
                </a:solidFill>
                <a:latin typeface="Arial" pitchFamily="34" charset="0"/>
                <a:cs typeface="Arial" pitchFamily="34" charset="0"/>
              </a:rPr>
              <a:t>* </a:t>
            </a:r>
            <a:r>
              <a:rPr kumimoji="0" lang="en-CA" sz="800" b="1" i="0" u="none" strike="noStrike" cap="none" normalizeH="0" baseline="0" dirty="0" smtClean="0">
                <a:ln>
                  <a:noFill/>
                </a:ln>
                <a:solidFill>
                  <a:srgbClr val="000000"/>
                </a:solidFill>
                <a:effectLst/>
                <a:latin typeface="Arial" pitchFamily="34" charset="0"/>
                <a:cs typeface="Arial" pitchFamily="34" charset="0"/>
              </a:rPr>
              <a:t>Canadians provide a welcoming community to facilitate the full participation of newcomers into Canadian society</a:t>
            </a:r>
          </a:p>
          <a:p>
            <a:pPr marL="0" lvl="1" fontAlgn="base">
              <a:spcBef>
                <a:spcPct val="0"/>
              </a:spcBef>
              <a:spcAft>
                <a:spcPct val="0"/>
              </a:spcAft>
            </a:pPr>
            <a:r>
              <a:rPr lang="en-CA" sz="800" b="1" i="1" dirty="0" smtClean="0">
                <a:latin typeface="Arial" pitchFamily="34" charset="0"/>
                <a:cs typeface="Arial" pitchFamily="34" charset="0"/>
              </a:rPr>
              <a:t>Improved </a:t>
            </a:r>
            <a:r>
              <a:rPr lang="en-CA" sz="800" b="1" i="1" dirty="0">
                <a:latin typeface="Arial" pitchFamily="34" charset="0"/>
                <a:cs typeface="Arial" pitchFamily="34" charset="0"/>
              </a:rPr>
              <a:t>outcomes for </a:t>
            </a:r>
            <a:r>
              <a:rPr lang="en-CA" sz="800" b="1" i="1" dirty="0" smtClean="0">
                <a:latin typeface="Arial" pitchFamily="34" charset="0"/>
                <a:cs typeface="Arial" pitchFamily="34" charset="0"/>
              </a:rPr>
              <a:t>newcomers.</a:t>
            </a:r>
          </a:p>
          <a:p>
            <a:pPr marL="0" lvl="1" fontAlgn="base">
              <a:spcBef>
                <a:spcPct val="0"/>
              </a:spcBef>
              <a:spcAft>
                <a:spcPct val="0"/>
              </a:spcAft>
            </a:pPr>
            <a:r>
              <a:rPr kumimoji="0" lang="en-CA" sz="800" b="0" i="0" u="none" strike="noStrike" cap="none" normalizeH="0" baseline="0" dirty="0" smtClean="0">
                <a:ln>
                  <a:noFill/>
                </a:ln>
                <a:solidFill>
                  <a:srgbClr val="000000"/>
                </a:solidFill>
                <a:effectLst/>
                <a:latin typeface="Arial" pitchFamily="34" charset="0"/>
                <a:cs typeface="Arial" pitchFamily="34" charset="0"/>
              </a:rPr>
              <a:t>* </a:t>
            </a:r>
            <a:r>
              <a:rPr kumimoji="0" lang="en-CA" sz="800" i="1" u="none" strike="noStrike" cap="none" normalizeH="0" baseline="0" dirty="0" smtClean="0">
                <a:ln>
                  <a:noFill/>
                </a:ln>
                <a:solidFill>
                  <a:srgbClr val="000000"/>
                </a:solidFill>
                <a:effectLst/>
                <a:latin typeface="Arial" pitchFamily="34" charset="0"/>
                <a:cs typeface="Arial" pitchFamily="34" charset="0"/>
              </a:rPr>
              <a:t>Newcomers find employment commensurate with their skills and experience</a:t>
            </a:r>
          </a:p>
          <a:p>
            <a:pPr marL="0" lvl="1" fontAlgn="base">
              <a:spcBef>
                <a:spcPct val="0"/>
              </a:spcBef>
              <a:spcAft>
                <a:spcPct val="0"/>
              </a:spcAft>
            </a:pPr>
            <a:r>
              <a:rPr kumimoji="0" lang="en-CA" sz="800" i="1" u="none" strike="noStrike" cap="none" normalizeH="0" baseline="0" dirty="0" smtClean="0">
                <a:ln>
                  <a:noFill/>
                </a:ln>
                <a:solidFill>
                  <a:srgbClr val="000000"/>
                </a:solidFill>
                <a:effectLst/>
                <a:latin typeface="Arial" pitchFamily="34" charset="0"/>
                <a:cs typeface="Arial" pitchFamily="34" charset="0"/>
              </a:rPr>
              <a:t>*Newcomers enjoy their rights and act on their responsibilities in Canadian society</a:t>
            </a:r>
          </a:p>
          <a:p>
            <a:pPr marL="0" lvl="1" fontAlgn="base">
              <a:spcBef>
                <a:spcPct val="0"/>
              </a:spcBef>
              <a:spcAft>
                <a:spcPct val="0"/>
              </a:spcAft>
            </a:pPr>
            <a:r>
              <a:rPr kumimoji="0" lang="en-CA" sz="800" i="1" u="none" strike="noStrike" cap="none" normalizeH="0" baseline="0" dirty="0" smtClean="0">
                <a:ln>
                  <a:noFill/>
                </a:ln>
                <a:solidFill>
                  <a:srgbClr val="000000"/>
                </a:solidFill>
                <a:effectLst/>
                <a:latin typeface="Arial" pitchFamily="34" charset="0"/>
                <a:cs typeface="Arial" pitchFamily="34" charset="0"/>
              </a:rPr>
              <a:t>* Newcomers contribute to the economic, social and cultural </a:t>
            </a:r>
            <a:r>
              <a:rPr kumimoji="0" lang="en-CA" sz="800" i="1" u="none" strike="noStrike" cap="none" normalizeH="0" baseline="0" dirty="0" smtClean="0">
                <a:ln>
                  <a:noFill/>
                </a:ln>
                <a:effectLst/>
                <a:latin typeface="Arial" pitchFamily="34" charset="0"/>
                <a:cs typeface="Arial" pitchFamily="34" charset="0"/>
              </a:rPr>
              <a:t>development needs of Canada (</a:t>
            </a:r>
            <a:r>
              <a:rPr kumimoji="0" lang="en-US" sz="800" i="1" u="none" strike="noStrike" cap="none" normalizeH="0" baseline="0" dirty="0" smtClean="0">
                <a:ln>
                  <a:noFill/>
                </a:ln>
                <a:effectLst/>
                <a:latin typeface="Arial" pitchFamily="34" charset="0"/>
                <a:cs typeface="Arial" pitchFamily="34" charset="0"/>
              </a:rPr>
              <a:t>as per PAA 3.1)</a:t>
            </a:r>
          </a:p>
          <a:p>
            <a:pPr marL="457200" marR="0" lvl="1"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rgbClr val="000000"/>
              </a:solidFill>
              <a:effectLst/>
              <a:latin typeface="Arial" pitchFamily="34" charset="0"/>
              <a:cs typeface="Arial" pitchFamily="34" charset="0"/>
            </a:endParaRPr>
          </a:p>
          <a:p>
            <a:pPr marL="457200" marR="0" lvl="1"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ctangle 394"/>
          <p:cNvSpPr>
            <a:spLocks noChangeArrowheads="1"/>
          </p:cNvSpPr>
          <p:nvPr/>
        </p:nvSpPr>
        <p:spPr bwMode="auto">
          <a:xfrm>
            <a:off x="4644008" y="260648"/>
            <a:ext cx="3312368" cy="323850"/>
          </a:xfrm>
          <a:prstGeom prst="rect">
            <a:avLst/>
          </a:prstGeom>
          <a:solidFill>
            <a:schemeClr val="accent1"/>
          </a:solidFill>
          <a:ln w="12700">
            <a:solidFill>
              <a:schemeClr val="tx1"/>
            </a:solidFill>
            <a:miter lim="800000"/>
            <a:headEnd/>
            <a:tailEnd/>
          </a:ln>
          <a:effectLst/>
        </p:spPr>
        <p:txBody>
          <a:bodyPr wrap="none" lIns="68644" tIns="34322" rIns="68644" bIns="34322" anchor="ctr"/>
          <a:lstStyle/>
          <a:p>
            <a:pPr algn="ctr"/>
            <a:r>
              <a:rPr lang="en-CA" sz="1200" b="1" dirty="0" smtClean="0">
                <a:latin typeface="Arial" pitchFamily="34" charset="0"/>
                <a:cs typeface="Arial" pitchFamily="34" charset="0"/>
              </a:rPr>
              <a:t>Proposed LIP Indicators</a:t>
            </a:r>
            <a:endParaRPr lang="en-CA" sz="1200" b="1" dirty="0">
              <a:latin typeface="Arial" pitchFamily="34" charset="0"/>
              <a:cs typeface="Arial" pitchFamily="34" charset="0"/>
            </a:endParaRPr>
          </a:p>
        </p:txBody>
      </p:sp>
      <p:sp>
        <p:nvSpPr>
          <p:cNvPr id="14" name="TextBox 13"/>
          <p:cNvSpPr txBox="1"/>
          <p:nvPr/>
        </p:nvSpPr>
        <p:spPr>
          <a:xfrm>
            <a:off x="4752020" y="1412776"/>
            <a:ext cx="3312368" cy="907941"/>
          </a:xfrm>
          <a:prstGeom prst="rect">
            <a:avLst/>
          </a:prstGeom>
          <a:noFill/>
          <a:ln w="3175">
            <a:solidFill>
              <a:schemeClr val="tx1"/>
            </a:solidFill>
          </a:ln>
        </p:spPr>
        <p:txBody>
          <a:bodyPr wrap="square" rtlCol="0">
            <a:spAutoFit/>
          </a:bodyPr>
          <a:lstStyle/>
          <a:p>
            <a:pPr marL="92075" lvl="0" indent="-92075" fontAlgn="base">
              <a:spcBef>
                <a:spcPct val="0"/>
              </a:spcBef>
              <a:spcAft>
                <a:spcPct val="0"/>
              </a:spcAft>
            </a:pPr>
            <a:r>
              <a:rPr lang="en-CA" sz="900" b="1" dirty="0" smtClean="0">
                <a:solidFill>
                  <a:srgbClr val="000000"/>
                </a:solidFill>
                <a:latin typeface="Arial" pitchFamily="34" charset="0"/>
                <a:ea typeface="Calibri" pitchFamily="34" charset="0"/>
                <a:cs typeface="Arial" pitchFamily="34" charset="0"/>
              </a:rPr>
              <a:t>Activities/Outputs:</a:t>
            </a:r>
          </a:p>
          <a:p>
            <a:pPr marL="92075" lvl="0" indent="-92075" fontAlgn="base">
              <a:spcBef>
                <a:spcPct val="0"/>
              </a:spcBef>
              <a:spcAft>
                <a:spcPct val="0"/>
              </a:spcAft>
            </a:pPr>
            <a:endParaRPr kumimoji="0" lang="en-CA" sz="800" i="0" u="none" strike="noStrike" cap="none" normalizeH="0" baseline="0" dirty="0" smtClean="0">
              <a:ln>
                <a:noFill/>
              </a:ln>
              <a:solidFill>
                <a:srgbClr val="000000"/>
              </a:solidFill>
              <a:effectLst/>
              <a:latin typeface="Arial" pitchFamily="34" charset="0"/>
              <a:cs typeface="Arial" pitchFamily="34" charset="0"/>
            </a:endParaRPr>
          </a:p>
          <a:p>
            <a:pPr marL="92075" lvl="0" indent="-92075" fontAlgn="base">
              <a:spcBef>
                <a:spcPct val="0"/>
              </a:spcBef>
              <a:spcAft>
                <a:spcPct val="0"/>
              </a:spcAft>
            </a:pPr>
            <a:r>
              <a:rPr kumimoji="0" lang="en-CA" sz="900" i="0" u="none" strike="noStrike" cap="none" normalizeH="0" baseline="0" dirty="0" smtClean="0">
                <a:ln>
                  <a:noFill/>
                </a:ln>
                <a:solidFill>
                  <a:srgbClr val="000000"/>
                </a:solidFill>
                <a:effectLst/>
                <a:latin typeface="Arial" pitchFamily="34" charset="0"/>
                <a:cs typeface="Arial" pitchFamily="34" charset="0"/>
              </a:rPr>
              <a:t>Partnership councils established</a:t>
            </a:r>
          </a:p>
          <a:p>
            <a:pPr marL="92075" lvl="0" indent="-92075" fontAlgn="base">
              <a:spcBef>
                <a:spcPct val="0"/>
              </a:spcBef>
              <a:spcAft>
                <a:spcPct val="0"/>
              </a:spcAft>
            </a:pPr>
            <a:r>
              <a:rPr lang="en-CA" sz="900" dirty="0" smtClean="0">
                <a:solidFill>
                  <a:srgbClr val="000000"/>
                </a:solidFill>
                <a:latin typeface="Arial" pitchFamily="34" charset="0"/>
                <a:cs typeface="Arial" pitchFamily="34" charset="0"/>
              </a:rPr>
              <a:t>Deliverables produced – consultations materials, strategies</a:t>
            </a:r>
          </a:p>
          <a:p>
            <a:pPr marL="92075" lvl="0" indent="-92075" fontAlgn="base">
              <a:spcBef>
                <a:spcPct val="0"/>
              </a:spcBef>
              <a:spcAft>
                <a:spcPct val="0"/>
              </a:spcAft>
            </a:pPr>
            <a:r>
              <a:rPr kumimoji="0" lang="en-CA" sz="900" i="0" u="none" strike="noStrike" cap="none" normalizeH="0" baseline="0" dirty="0" smtClean="0">
                <a:ln>
                  <a:noFill/>
                </a:ln>
                <a:solidFill>
                  <a:srgbClr val="000000"/>
                </a:solidFill>
                <a:effectLst/>
                <a:latin typeface="Arial" pitchFamily="34" charset="0"/>
                <a:cs typeface="Arial" pitchFamily="34" charset="0"/>
              </a:rPr>
              <a:t>Actions</a:t>
            </a:r>
            <a:r>
              <a:rPr kumimoji="0" lang="en-CA" sz="900" i="0" u="none" strike="noStrike" cap="none" normalizeH="0" dirty="0" smtClean="0">
                <a:ln>
                  <a:noFill/>
                </a:ln>
                <a:solidFill>
                  <a:srgbClr val="000000"/>
                </a:solidFill>
                <a:effectLst/>
                <a:latin typeface="Arial" pitchFamily="34" charset="0"/>
                <a:cs typeface="Arial" pitchFamily="34" charset="0"/>
              </a:rPr>
              <a:t> plan developed and implemented</a:t>
            </a:r>
          </a:p>
          <a:p>
            <a:pPr marL="92075" lvl="0" indent="-92075" fontAlgn="base">
              <a:spcBef>
                <a:spcPct val="0"/>
              </a:spcBef>
              <a:spcAft>
                <a:spcPct val="0"/>
              </a:spcAft>
            </a:pPr>
            <a:r>
              <a:rPr lang="en-CA" sz="900" baseline="0" dirty="0" smtClean="0">
                <a:solidFill>
                  <a:srgbClr val="000000"/>
                </a:solidFill>
                <a:latin typeface="Arial" pitchFamily="34" charset="0"/>
                <a:cs typeface="Arial" pitchFamily="34" charset="0"/>
              </a:rPr>
              <a:t>Monitoring</a:t>
            </a:r>
            <a:r>
              <a:rPr lang="en-CA" sz="900" dirty="0" smtClean="0">
                <a:solidFill>
                  <a:srgbClr val="000000"/>
                </a:solidFill>
                <a:latin typeface="Arial" pitchFamily="34" charset="0"/>
                <a:cs typeface="Arial" pitchFamily="34" charset="0"/>
              </a:rPr>
              <a:t> reports submitted </a:t>
            </a:r>
            <a:endParaRPr kumimoji="0" lang="en-CA" sz="140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TextBox 14"/>
          <p:cNvSpPr txBox="1"/>
          <p:nvPr/>
        </p:nvSpPr>
        <p:spPr>
          <a:xfrm>
            <a:off x="4716016" y="2924944"/>
            <a:ext cx="3384376" cy="1200329"/>
          </a:xfrm>
          <a:prstGeom prst="rect">
            <a:avLst/>
          </a:prstGeom>
          <a:noFill/>
          <a:ln w="3175">
            <a:solidFill>
              <a:schemeClr val="tx1"/>
            </a:solidFill>
          </a:ln>
        </p:spPr>
        <p:txBody>
          <a:bodyPr wrap="square" rtlCol="0">
            <a:spAutoFit/>
          </a:bodyPr>
          <a:lstStyle/>
          <a:p>
            <a:pPr marL="92075" lvl="0" indent="-92075" fontAlgn="base">
              <a:spcBef>
                <a:spcPct val="0"/>
              </a:spcBef>
              <a:spcAft>
                <a:spcPct val="0"/>
              </a:spcAft>
            </a:pPr>
            <a:r>
              <a:rPr lang="en-CA" sz="800" b="1" dirty="0" smtClean="0">
                <a:solidFill>
                  <a:srgbClr val="000000"/>
                </a:solidFill>
                <a:latin typeface="Arial" pitchFamily="34" charset="0"/>
                <a:ea typeface="Calibri" pitchFamily="34" charset="0"/>
                <a:cs typeface="Arial" pitchFamily="34" charset="0"/>
              </a:rPr>
              <a:t>Appropriateness  of LIP deliverables</a:t>
            </a:r>
          </a:p>
          <a:p>
            <a:pPr marL="92075" lvl="0" indent="-92075" fontAlgn="base">
              <a:spcBef>
                <a:spcPct val="0"/>
              </a:spcBef>
              <a:spcAft>
                <a:spcPct val="0"/>
              </a:spcAft>
              <a:buFont typeface="Arial" pitchFamily="34" charset="0"/>
              <a:buChar char="•"/>
            </a:pPr>
            <a:r>
              <a:rPr kumimoji="0" lang="en-CA" sz="800" b="1" i="0" u="none" strike="noStrike" cap="none" normalizeH="0" baseline="0" dirty="0" smtClean="0">
                <a:ln>
                  <a:noFill/>
                </a:ln>
                <a:solidFill>
                  <a:srgbClr val="000000"/>
                </a:solidFill>
                <a:effectLst/>
                <a:latin typeface="Arial" pitchFamily="34" charset="0"/>
                <a:cs typeface="Arial" pitchFamily="34" charset="0"/>
              </a:rPr>
              <a:t>Diversity of stakeholders </a:t>
            </a:r>
            <a:r>
              <a:rPr kumimoji="0" lang="en-CA" sz="800" i="0" u="none" strike="noStrike" cap="none" normalizeH="0" baseline="0" dirty="0" smtClean="0">
                <a:ln>
                  <a:noFill/>
                </a:ln>
                <a:solidFill>
                  <a:srgbClr val="000000"/>
                </a:solidFill>
                <a:effectLst/>
                <a:latin typeface="Arial" pitchFamily="34" charset="0"/>
                <a:cs typeface="Arial" pitchFamily="34" charset="0"/>
              </a:rPr>
              <a:t>– Is the structure</a:t>
            </a:r>
            <a:r>
              <a:rPr kumimoji="0" lang="en-CA" sz="800" i="0" u="none" strike="noStrike" cap="none" normalizeH="0" dirty="0" smtClean="0">
                <a:ln>
                  <a:noFill/>
                </a:ln>
                <a:solidFill>
                  <a:srgbClr val="000000"/>
                </a:solidFill>
                <a:effectLst/>
                <a:latin typeface="Arial" pitchFamily="34" charset="0"/>
                <a:cs typeface="Arial" pitchFamily="34" charset="0"/>
              </a:rPr>
              <a:t> meeting the suggested best practices</a:t>
            </a:r>
            <a:endParaRPr kumimoji="0" lang="en-CA" sz="800" i="0" u="none" strike="noStrike" cap="none" normalizeH="0" baseline="0" dirty="0" smtClean="0">
              <a:ln>
                <a:noFill/>
              </a:ln>
              <a:solidFill>
                <a:srgbClr val="000000"/>
              </a:solidFill>
              <a:effectLst/>
              <a:latin typeface="Arial" pitchFamily="34" charset="0"/>
              <a:cs typeface="Arial" pitchFamily="34" charset="0"/>
            </a:endParaRPr>
          </a:p>
          <a:p>
            <a:pPr marL="92075" lvl="0" indent="-92075" fontAlgn="base">
              <a:spcBef>
                <a:spcPct val="0"/>
              </a:spcBef>
              <a:spcAft>
                <a:spcPct val="0"/>
              </a:spcAft>
              <a:buFont typeface="Arial" pitchFamily="34" charset="0"/>
              <a:buChar char="•"/>
            </a:pPr>
            <a:r>
              <a:rPr lang="en-CA" sz="800" b="1" dirty="0" smtClean="0">
                <a:solidFill>
                  <a:srgbClr val="000000"/>
                </a:solidFill>
                <a:latin typeface="Arial" pitchFamily="34" charset="0"/>
                <a:cs typeface="Arial" pitchFamily="34" charset="0"/>
              </a:rPr>
              <a:t>Quality of needs assessment </a:t>
            </a:r>
            <a:r>
              <a:rPr lang="en-CA" sz="800" dirty="0" smtClean="0">
                <a:solidFill>
                  <a:srgbClr val="000000"/>
                </a:solidFill>
                <a:latin typeface="Arial" pitchFamily="34" charset="0"/>
                <a:cs typeface="Arial" pitchFamily="34" charset="0"/>
              </a:rPr>
              <a:t> - were all relevant aspect of community assessed (as per the WC Framework / best practices )</a:t>
            </a:r>
          </a:p>
          <a:p>
            <a:pPr marL="92075" lvl="0" indent="-92075" fontAlgn="base">
              <a:spcBef>
                <a:spcPct val="0"/>
              </a:spcBef>
              <a:spcAft>
                <a:spcPct val="0"/>
              </a:spcAft>
              <a:buFont typeface="Arial" pitchFamily="34" charset="0"/>
              <a:buChar char="•"/>
            </a:pPr>
            <a:r>
              <a:rPr kumimoji="0" lang="en-CA" sz="800" b="1" i="0" u="none" strike="noStrike" cap="none" normalizeH="0" baseline="0" dirty="0" smtClean="0">
                <a:ln>
                  <a:noFill/>
                </a:ln>
                <a:solidFill>
                  <a:srgbClr val="000000"/>
                </a:solidFill>
                <a:effectLst/>
                <a:latin typeface="Arial" pitchFamily="34" charset="0"/>
                <a:cs typeface="Arial" pitchFamily="34" charset="0"/>
              </a:rPr>
              <a:t>Quality of Strategies </a:t>
            </a:r>
            <a:r>
              <a:rPr kumimoji="0" lang="en-CA" sz="800" i="0" u="none" strike="noStrike" cap="none" normalizeH="0" baseline="0" dirty="0" smtClean="0">
                <a:ln>
                  <a:noFill/>
                </a:ln>
                <a:solidFill>
                  <a:srgbClr val="000000"/>
                </a:solidFill>
                <a:effectLst/>
                <a:latin typeface="Arial" pitchFamily="34" charset="0"/>
                <a:cs typeface="Arial" pitchFamily="34" charset="0"/>
              </a:rPr>
              <a:t>– are the proposed priorities,</a:t>
            </a:r>
            <a:r>
              <a:rPr kumimoji="0" lang="en-CA" sz="800" i="0" u="none" strike="noStrike" cap="none" normalizeH="0" dirty="0" smtClean="0">
                <a:ln>
                  <a:noFill/>
                </a:ln>
                <a:solidFill>
                  <a:srgbClr val="000000"/>
                </a:solidFill>
                <a:effectLst/>
                <a:latin typeface="Arial" pitchFamily="34" charset="0"/>
                <a:cs typeface="Arial" pitchFamily="34" charset="0"/>
              </a:rPr>
              <a:t> strategies align with the Welcoming Communities framework / best practices</a:t>
            </a:r>
            <a:endParaRPr kumimoji="0" lang="en-CA" sz="800" i="0" u="none" strike="noStrike" cap="none" normalizeH="0" baseline="0" dirty="0" smtClean="0">
              <a:ln>
                <a:noFill/>
              </a:ln>
              <a:solidFill>
                <a:srgbClr val="000000"/>
              </a:solidFill>
              <a:effectLst/>
              <a:latin typeface="Arial" pitchFamily="34" charset="0"/>
              <a:cs typeface="Arial" pitchFamily="34" charset="0"/>
            </a:endParaRPr>
          </a:p>
          <a:p>
            <a:pPr marL="92075" lvl="0" indent="-92075" fontAlgn="base">
              <a:spcBef>
                <a:spcPct val="0"/>
              </a:spcBef>
              <a:spcAft>
                <a:spcPct val="0"/>
              </a:spcAft>
              <a:buFont typeface="Arial" pitchFamily="34" charset="0"/>
              <a:buChar char="•"/>
            </a:pPr>
            <a:r>
              <a:rPr lang="en-CA" sz="800" b="1" dirty="0" smtClean="0">
                <a:solidFill>
                  <a:srgbClr val="000000"/>
                </a:solidFill>
                <a:latin typeface="Arial" pitchFamily="34" charset="0"/>
                <a:cs typeface="Arial" pitchFamily="34" charset="0"/>
              </a:rPr>
              <a:t>Quality of Implementation Plans </a:t>
            </a:r>
            <a:r>
              <a:rPr lang="en-CA" sz="800" dirty="0" smtClean="0">
                <a:solidFill>
                  <a:srgbClr val="000000"/>
                </a:solidFill>
                <a:latin typeface="Arial" pitchFamily="34" charset="0"/>
                <a:cs typeface="Arial" pitchFamily="34" charset="0"/>
              </a:rPr>
              <a:t>– are the implementation plans feasible to ensure development of Welcoming Community</a:t>
            </a:r>
            <a:endParaRPr kumimoji="0" lang="en-CA" sz="120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TextBox 15"/>
          <p:cNvSpPr txBox="1"/>
          <p:nvPr/>
        </p:nvSpPr>
        <p:spPr>
          <a:xfrm>
            <a:off x="4716016" y="5445224"/>
            <a:ext cx="3384376" cy="923330"/>
          </a:xfrm>
          <a:prstGeom prst="rect">
            <a:avLst/>
          </a:prstGeom>
          <a:noFill/>
          <a:ln w="3175">
            <a:solidFill>
              <a:schemeClr val="tx1"/>
            </a:solidFill>
          </a:ln>
        </p:spPr>
        <p:txBody>
          <a:bodyPr wrap="square" rtlCol="0">
            <a:spAutoFit/>
          </a:bodyPr>
          <a:lstStyle/>
          <a:p>
            <a:pPr marL="92075" lvl="0" indent="-92075" fontAlgn="base">
              <a:spcBef>
                <a:spcPct val="0"/>
              </a:spcBef>
              <a:spcAft>
                <a:spcPct val="0"/>
              </a:spcAft>
            </a:pPr>
            <a:endParaRPr lang="en-CA" sz="800" b="1" dirty="0" smtClean="0">
              <a:solidFill>
                <a:srgbClr val="000000"/>
              </a:solidFill>
              <a:latin typeface="Arial" pitchFamily="34" charset="0"/>
              <a:ea typeface="Calibri" pitchFamily="34" charset="0"/>
              <a:cs typeface="Arial" pitchFamily="34" charset="0"/>
            </a:endParaRPr>
          </a:p>
          <a:p>
            <a:pPr marL="92075" lvl="0" indent="-92075" fontAlgn="base">
              <a:spcBef>
                <a:spcPct val="0"/>
              </a:spcBef>
              <a:spcAft>
                <a:spcPct val="0"/>
              </a:spcAft>
            </a:pPr>
            <a:r>
              <a:rPr lang="en-CA" sz="1000" b="1" dirty="0" smtClean="0">
                <a:solidFill>
                  <a:srgbClr val="000000"/>
                </a:solidFill>
                <a:latin typeface="Arial" pitchFamily="34" charset="0"/>
                <a:ea typeface="Calibri" pitchFamily="34" charset="0"/>
                <a:cs typeface="Arial" pitchFamily="34" charset="0"/>
              </a:rPr>
              <a:t>Proposed basis for measuring success of </a:t>
            </a:r>
            <a:r>
              <a:rPr lang="en-CA" sz="1000" b="1" dirty="0" err="1" smtClean="0">
                <a:solidFill>
                  <a:srgbClr val="000000"/>
                </a:solidFill>
                <a:latin typeface="Arial" pitchFamily="34" charset="0"/>
                <a:ea typeface="Calibri" pitchFamily="34" charset="0"/>
                <a:cs typeface="Arial" pitchFamily="34" charset="0"/>
              </a:rPr>
              <a:t>LIPs</a:t>
            </a:r>
            <a:endParaRPr lang="en-CA" sz="1000" b="1" dirty="0" smtClean="0">
              <a:solidFill>
                <a:srgbClr val="000000"/>
              </a:solidFill>
              <a:latin typeface="Arial" pitchFamily="34" charset="0"/>
              <a:ea typeface="Calibri" pitchFamily="34" charset="0"/>
              <a:cs typeface="Arial" pitchFamily="34" charset="0"/>
            </a:endParaRPr>
          </a:p>
          <a:p>
            <a:pPr marL="92075" lvl="0" indent="-92075" fontAlgn="base">
              <a:spcBef>
                <a:spcPct val="0"/>
              </a:spcBef>
              <a:spcAft>
                <a:spcPct val="0"/>
              </a:spcAft>
            </a:pPr>
            <a:endParaRPr lang="en-CA" sz="600" b="1" dirty="0" smtClean="0">
              <a:solidFill>
                <a:srgbClr val="000000"/>
              </a:solidFill>
              <a:latin typeface="Arial" pitchFamily="34" charset="0"/>
              <a:ea typeface="Calibri" pitchFamily="34" charset="0"/>
              <a:cs typeface="Arial" pitchFamily="34" charset="0"/>
            </a:endParaRPr>
          </a:p>
          <a:p>
            <a:pPr marL="92075" lvl="0" indent="-92075" fontAlgn="base">
              <a:spcBef>
                <a:spcPct val="0"/>
              </a:spcBef>
              <a:spcAft>
                <a:spcPct val="0"/>
              </a:spcAft>
            </a:pPr>
            <a:r>
              <a:rPr lang="en-CA" sz="1000" b="1" dirty="0" smtClean="0">
                <a:solidFill>
                  <a:srgbClr val="000000"/>
                </a:solidFill>
                <a:latin typeface="Arial" pitchFamily="34" charset="0"/>
                <a:ea typeface="Calibri" pitchFamily="34" charset="0"/>
                <a:cs typeface="Arial" pitchFamily="34" charset="0"/>
              </a:rPr>
              <a:t>   Are the communities becoming welcoming  to newcomers so that they are best equipped to have successful outcomes </a:t>
            </a:r>
            <a:endParaRPr kumimoji="0" lang="en-CA" sz="140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TextBox 16"/>
          <p:cNvSpPr txBox="1"/>
          <p:nvPr/>
        </p:nvSpPr>
        <p:spPr>
          <a:xfrm>
            <a:off x="8136396" y="5589240"/>
            <a:ext cx="792088" cy="246221"/>
          </a:xfrm>
          <a:prstGeom prst="rect">
            <a:avLst/>
          </a:prstGeom>
          <a:noFill/>
          <a:ln w="3175">
            <a:noFill/>
          </a:ln>
        </p:spPr>
        <p:txBody>
          <a:bodyPr wrap="square" rtlCol="0">
            <a:spAutoFit/>
          </a:bodyPr>
          <a:lstStyle/>
          <a:p>
            <a:pPr marL="92075" lvl="0" indent="-92075" algn="ctr" fontAlgn="base">
              <a:spcBef>
                <a:spcPct val="0"/>
              </a:spcBef>
              <a:spcAft>
                <a:spcPct val="0"/>
              </a:spcAft>
            </a:pPr>
            <a:r>
              <a:rPr kumimoji="0" lang="en-CA" sz="1000" b="1" i="1" u="none" strike="noStrike" cap="none" normalizeH="0" baseline="0" dirty="0" smtClean="0">
                <a:ln>
                  <a:noFill/>
                </a:ln>
                <a:solidFill>
                  <a:schemeClr val="tx1"/>
                </a:solidFill>
                <a:effectLst/>
                <a:latin typeface="Arial" pitchFamily="34" charset="0"/>
                <a:cs typeface="Arial" pitchFamily="34" charset="0"/>
              </a:rPr>
              <a:t>5 years </a:t>
            </a:r>
          </a:p>
        </p:txBody>
      </p:sp>
      <p:sp>
        <p:nvSpPr>
          <p:cNvPr id="18" name="TextBox 17"/>
          <p:cNvSpPr txBox="1"/>
          <p:nvPr/>
        </p:nvSpPr>
        <p:spPr>
          <a:xfrm>
            <a:off x="8136396" y="4509120"/>
            <a:ext cx="792088" cy="246221"/>
          </a:xfrm>
          <a:prstGeom prst="rect">
            <a:avLst/>
          </a:prstGeom>
          <a:noFill/>
          <a:ln w="3175">
            <a:noFill/>
          </a:ln>
        </p:spPr>
        <p:txBody>
          <a:bodyPr wrap="square" rtlCol="0">
            <a:spAutoFit/>
          </a:bodyPr>
          <a:lstStyle/>
          <a:p>
            <a:pPr marL="92075" lvl="0" indent="-92075" algn="ctr" fontAlgn="base">
              <a:spcBef>
                <a:spcPct val="0"/>
              </a:spcBef>
              <a:spcAft>
                <a:spcPct val="0"/>
              </a:spcAft>
            </a:pPr>
            <a:r>
              <a:rPr kumimoji="0" lang="en-CA" sz="1000" b="1" i="1" u="none" strike="noStrike" cap="none" normalizeH="0" baseline="0" dirty="0" smtClean="0">
                <a:ln>
                  <a:noFill/>
                </a:ln>
                <a:solidFill>
                  <a:schemeClr val="tx1"/>
                </a:solidFill>
                <a:effectLst/>
                <a:latin typeface="Arial" pitchFamily="34" charset="0"/>
                <a:cs typeface="Arial" pitchFamily="34" charset="0"/>
              </a:rPr>
              <a:t>2-3 years </a:t>
            </a:r>
          </a:p>
        </p:txBody>
      </p:sp>
      <p:sp>
        <p:nvSpPr>
          <p:cNvPr id="19" name="TextBox 18"/>
          <p:cNvSpPr txBox="1"/>
          <p:nvPr/>
        </p:nvSpPr>
        <p:spPr>
          <a:xfrm>
            <a:off x="8136396" y="3284984"/>
            <a:ext cx="792088" cy="246221"/>
          </a:xfrm>
          <a:prstGeom prst="rect">
            <a:avLst/>
          </a:prstGeom>
          <a:noFill/>
          <a:ln w="3175">
            <a:noFill/>
          </a:ln>
        </p:spPr>
        <p:txBody>
          <a:bodyPr wrap="square" rtlCol="0">
            <a:spAutoFit/>
          </a:bodyPr>
          <a:lstStyle/>
          <a:p>
            <a:pPr marL="92075" lvl="0" indent="-92075" algn="ctr" fontAlgn="base">
              <a:spcBef>
                <a:spcPct val="0"/>
              </a:spcBef>
              <a:spcAft>
                <a:spcPct val="0"/>
              </a:spcAft>
            </a:pPr>
            <a:r>
              <a:rPr kumimoji="0" lang="en-CA" sz="1000" b="1" i="1" u="none" strike="noStrike" cap="none" normalizeH="0" baseline="0" dirty="0" smtClean="0">
                <a:ln>
                  <a:noFill/>
                </a:ln>
                <a:solidFill>
                  <a:schemeClr val="tx1"/>
                </a:solidFill>
                <a:effectLst/>
                <a:latin typeface="Arial" pitchFamily="34" charset="0"/>
                <a:cs typeface="Arial" pitchFamily="34" charset="0"/>
              </a:rPr>
              <a:t>1-2 years </a:t>
            </a:r>
          </a:p>
        </p:txBody>
      </p:sp>
      <p:sp>
        <p:nvSpPr>
          <p:cNvPr id="20" name="TextBox 19"/>
          <p:cNvSpPr txBox="1"/>
          <p:nvPr/>
        </p:nvSpPr>
        <p:spPr>
          <a:xfrm>
            <a:off x="4716016" y="4221088"/>
            <a:ext cx="3384376" cy="954107"/>
          </a:xfrm>
          <a:prstGeom prst="rect">
            <a:avLst/>
          </a:prstGeom>
          <a:noFill/>
          <a:ln w="3175">
            <a:solidFill>
              <a:schemeClr val="tx1"/>
            </a:solidFill>
          </a:ln>
        </p:spPr>
        <p:txBody>
          <a:bodyPr wrap="square" rtlCol="0">
            <a:spAutoFit/>
          </a:bodyPr>
          <a:lstStyle/>
          <a:p>
            <a:pPr marL="92075" lvl="0" indent="-92075" fontAlgn="base">
              <a:spcBef>
                <a:spcPct val="0"/>
              </a:spcBef>
              <a:spcAft>
                <a:spcPct val="0"/>
              </a:spcAft>
            </a:pPr>
            <a:r>
              <a:rPr lang="en-CA" sz="800" b="1" dirty="0" smtClean="0">
                <a:solidFill>
                  <a:srgbClr val="000000"/>
                </a:solidFill>
                <a:latin typeface="Arial" pitchFamily="34" charset="0"/>
                <a:ea typeface="Calibri" pitchFamily="34" charset="0"/>
                <a:cs typeface="Arial" pitchFamily="34" charset="0"/>
              </a:rPr>
              <a:t>Effectiveness of partnerships/coordination effort </a:t>
            </a:r>
          </a:p>
          <a:p>
            <a:pPr marL="92075" lvl="0" indent="-92075" fontAlgn="base">
              <a:spcBef>
                <a:spcPct val="0"/>
              </a:spcBef>
              <a:spcAft>
                <a:spcPct val="0"/>
              </a:spcAft>
              <a:buFontTx/>
              <a:buChar char="-"/>
            </a:pPr>
            <a:r>
              <a:rPr lang="en-CA" sz="800" dirty="0" smtClean="0">
                <a:solidFill>
                  <a:srgbClr val="000000"/>
                </a:solidFill>
                <a:latin typeface="Arial" pitchFamily="34" charset="0"/>
                <a:ea typeface="Calibri" pitchFamily="34" charset="0"/>
                <a:cs typeface="Arial" pitchFamily="34" charset="0"/>
              </a:rPr>
              <a:t>Changes in how are the mainstreaming services are addressing  newcomer needs – new programs, tools, skills, knowledge, accessibility, resources</a:t>
            </a:r>
          </a:p>
          <a:p>
            <a:pPr marL="92075" lvl="0" indent="-92075" fontAlgn="base">
              <a:spcBef>
                <a:spcPct val="0"/>
              </a:spcBef>
              <a:spcAft>
                <a:spcPct val="0"/>
              </a:spcAft>
            </a:pPr>
            <a:endParaRPr lang="en-CA" sz="800" b="1" dirty="0" smtClean="0">
              <a:solidFill>
                <a:srgbClr val="000000"/>
              </a:solidFill>
              <a:latin typeface="Arial" pitchFamily="34" charset="0"/>
              <a:ea typeface="Calibri" pitchFamily="34" charset="0"/>
              <a:cs typeface="Arial" pitchFamily="34" charset="0"/>
            </a:endParaRPr>
          </a:p>
          <a:p>
            <a:pPr marL="92075" lvl="0" indent="-92075" fontAlgn="base">
              <a:spcBef>
                <a:spcPct val="0"/>
              </a:spcBef>
              <a:spcAft>
                <a:spcPct val="0"/>
              </a:spcAft>
            </a:pPr>
            <a:r>
              <a:rPr lang="en-CA" sz="800" b="1" dirty="0" smtClean="0">
                <a:solidFill>
                  <a:srgbClr val="000000"/>
                </a:solidFill>
                <a:latin typeface="Arial" pitchFamily="34" charset="0"/>
                <a:ea typeface="Calibri" pitchFamily="34" charset="0"/>
                <a:cs typeface="Arial" pitchFamily="34" charset="0"/>
              </a:rPr>
              <a:t>Newcomer outcomes - Effect on service use</a:t>
            </a:r>
          </a:p>
          <a:p>
            <a:pPr marL="92075" indent="-92075" fontAlgn="base">
              <a:spcBef>
                <a:spcPct val="0"/>
              </a:spcBef>
              <a:spcAft>
                <a:spcPct val="0"/>
              </a:spcAft>
              <a:buFontTx/>
              <a:buChar char="-"/>
            </a:pPr>
            <a:r>
              <a:rPr lang="en-CA" sz="800" dirty="0" smtClean="0">
                <a:solidFill>
                  <a:srgbClr val="000000"/>
                </a:solidFill>
                <a:latin typeface="Arial" pitchFamily="34" charset="0"/>
                <a:ea typeface="Calibri" pitchFamily="34" charset="0"/>
                <a:cs typeface="Arial" pitchFamily="34" charset="0"/>
              </a:rPr>
              <a:t>Use of settlement services in a community</a:t>
            </a:r>
            <a:endParaRPr kumimoji="0" lang="en-CA" sz="800" i="0" u="none" strike="noStrike" cap="none" normalizeH="0" baseline="0" dirty="0" smtClean="0">
              <a:ln>
                <a:noFill/>
              </a:ln>
              <a:solidFill>
                <a:srgbClr val="000000"/>
              </a:solidFill>
              <a:effectLst/>
              <a:latin typeface="Arial" pitchFamily="34" charset="0"/>
              <a:cs typeface="Arial" pitchFamily="34" charset="0"/>
            </a:endParaRPr>
          </a:p>
        </p:txBody>
      </p:sp>
      <p:sp>
        <p:nvSpPr>
          <p:cNvPr id="21" name="Rectangle 394"/>
          <p:cNvSpPr>
            <a:spLocks noChangeArrowheads="1"/>
          </p:cNvSpPr>
          <p:nvPr/>
        </p:nvSpPr>
        <p:spPr bwMode="auto">
          <a:xfrm>
            <a:off x="8028384" y="260648"/>
            <a:ext cx="927720" cy="323850"/>
          </a:xfrm>
          <a:prstGeom prst="rect">
            <a:avLst/>
          </a:prstGeom>
          <a:solidFill>
            <a:schemeClr val="accent1"/>
          </a:solidFill>
          <a:ln w="12700">
            <a:solidFill>
              <a:schemeClr val="tx1"/>
            </a:solidFill>
            <a:miter lim="800000"/>
            <a:headEnd/>
            <a:tailEnd/>
          </a:ln>
          <a:effectLst/>
        </p:spPr>
        <p:txBody>
          <a:bodyPr wrap="none" lIns="68644" tIns="34322" rIns="68644" bIns="34322" anchor="ctr"/>
          <a:lstStyle/>
          <a:p>
            <a:pPr algn="ctr"/>
            <a:r>
              <a:rPr lang="en-CA" sz="1200" b="1" dirty="0" smtClean="0">
                <a:latin typeface="Arial" pitchFamily="34" charset="0"/>
                <a:cs typeface="Arial" pitchFamily="34" charset="0"/>
              </a:rPr>
              <a:t>Timeframe</a:t>
            </a:r>
            <a:endParaRPr lang="en-CA" sz="1200" b="1" dirty="0">
              <a:latin typeface="Arial" pitchFamily="34" charset="0"/>
              <a:cs typeface="Arial" pitchFamily="34" charset="0"/>
            </a:endParaRPr>
          </a:p>
        </p:txBody>
      </p:sp>
      <p:sp>
        <p:nvSpPr>
          <p:cNvPr id="22" name="TextBox 21"/>
          <p:cNvSpPr txBox="1"/>
          <p:nvPr/>
        </p:nvSpPr>
        <p:spPr>
          <a:xfrm>
            <a:off x="8136396" y="1700808"/>
            <a:ext cx="792088" cy="246221"/>
          </a:xfrm>
          <a:prstGeom prst="rect">
            <a:avLst/>
          </a:prstGeom>
          <a:noFill/>
          <a:ln w="3175">
            <a:noFill/>
          </a:ln>
        </p:spPr>
        <p:txBody>
          <a:bodyPr wrap="square" rtlCol="0">
            <a:spAutoFit/>
          </a:bodyPr>
          <a:lstStyle/>
          <a:p>
            <a:pPr marL="92075" lvl="0" indent="-92075" algn="ctr" fontAlgn="base">
              <a:spcBef>
                <a:spcPct val="0"/>
              </a:spcBef>
              <a:spcAft>
                <a:spcPct val="0"/>
              </a:spcAft>
            </a:pPr>
            <a:r>
              <a:rPr kumimoji="0" lang="en-CA" sz="1000" b="1" i="1" u="none" strike="noStrike" cap="none" normalizeH="0" baseline="0" dirty="0" smtClean="0">
                <a:ln>
                  <a:noFill/>
                </a:ln>
                <a:solidFill>
                  <a:schemeClr val="tx1"/>
                </a:solidFill>
                <a:effectLst/>
                <a:latin typeface="Arial" pitchFamily="34" charset="0"/>
                <a:cs typeface="Arial" pitchFamily="34" charset="0"/>
              </a:rPr>
              <a:t>1 year </a:t>
            </a:r>
          </a:p>
        </p:txBody>
      </p:sp>
      <p:sp>
        <p:nvSpPr>
          <p:cNvPr id="23" name="TextBox 22"/>
          <p:cNvSpPr txBox="1"/>
          <p:nvPr/>
        </p:nvSpPr>
        <p:spPr>
          <a:xfrm>
            <a:off x="179512" y="692696"/>
            <a:ext cx="369332" cy="1008112"/>
          </a:xfrm>
          <a:prstGeom prst="rect">
            <a:avLst/>
          </a:prstGeom>
          <a:noFill/>
        </p:spPr>
        <p:txBody>
          <a:bodyPr vert="vert270" wrap="square" rtlCol="0">
            <a:spAutoFit/>
          </a:bodyPr>
          <a:lstStyle/>
          <a:p>
            <a:pPr algn="ctr"/>
            <a:r>
              <a:rPr lang="en-CA" sz="1200" dirty="0" smtClean="0">
                <a:latin typeface="Arial" pitchFamily="34" charset="0"/>
                <a:cs typeface="Arial" pitchFamily="34" charset="0"/>
              </a:rPr>
              <a:t>Activities</a:t>
            </a:r>
            <a:endParaRPr lang="en-CA" sz="1200" dirty="0">
              <a:latin typeface="Arial" pitchFamily="34" charset="0"/>
              <a:cs typeface="Arial" pitchFamily="34" charset="0"/>
            </a:endParaRPr>
          </a:p>
        </p:txBody>
      </p:sp>
      <p:sp>
        <p:nvSpPr>
          <p:cNvPr id="24" name="TextBox 23"/>
          <p:cNvSpPr txBox="1"/>
          <p:nvPr/>
        </p:nvSpPr>
        <p:spPr>
          <a:xfrm>
            <a:off x="179512" y="1916832"/>
            <a:ext cx="369332" cy="1008112"/>
          </a:xfrm>
          <a:prstGeom prst="rect">
            <a:avLst/>
          </a:prstGeom>
          <a:noFill/>
        </p:spPr>
        <p:txBody>
          <a:bodyPr vert="vert270" wrap="square" rtlCol="0">
            <a:spAutoFit/>
          </a:bodyPr>
          <a:lstStyle/>
          <a:p>
            <a:pPr algn="ctr"/>
            <a:r>
              <a:rPr lang="en-CA" sz="1200" dirty="0" smtClean="0">
                <a:latin typeface="Arial" pitchFamily="34" charset="0"/>
                <a:cs typeface="Arial" pitchFamily="34" charset="0"/>
              </a:rPr>
              <a:t>Outputs</a:t>
            </a:r>
            <a:r>
              <a:rPr lang="en-CA" sz="1200" dirty="0" smtClean="0"/>
              <a:t> </a:t>
            </a:r>
            <a:endParaRPr lang="en-CA" sz="1200" dirty="0"/>
          </a:p>
        </p:txBody>
      </p:sp>
      <p:sp>
        <p:nvSpPr>
          <p:cNvPr id="25" name="TextBox 24"/>
          <p:cNvSpPr txBox="1"/>
          <p:nvPr/>
        </p:nvSpPr>
        <p:spPr>
          <a:xfrm>
            <a:off x="35496" y="4149080"/>
            <a:ext cx="615553" cy="1224136"/>
          </a:xfrm>
          <a:prstGeom prst="rect">
            <a:avLst/>
          </a:prstGeom>
          <a:noFill/>
        </p:spPr>
        <p:txBody>
          <a:bodyPr vert="vert270" wrap="square" rtlCol="0">
            <a:spAutoFit/>
          </a:bodyPr>
          <a:lstStyle/>
          <a:p>
            <a:pPr algn="ctr"/>
            <a:r>
              <a:rPr lang="en-CA" sz="1200" dirty="0" smtClean="0">
                <a:latin typeface="Arial" pitchFamily="34" charset="0"/>
                <a:cs typeface="Arial" pitchFamily="34" charset="0"/>
              </a:rPr>
              <a:t>Intermediate</a:t>
            </a:r>
            <a:r>
              <a:rPr lang="en-CA" sz="1400" dirty="0" smtClean="0"/>
              <a:t> </a:t>
            </a:r>
            <a:r>
              <a:rPr lang="en-CA" sz="1200" dirty="0" smtClean="0">
                <a:latin typeface="Arial" pitchFamily="34" charset="0"/>
                <a:cs typeface="Arial" pitchFamily="34" charset="0"/>
              </a:rPr>
              <a:t>outcomes</a:t>
            </a:r>
            <a:r>
              <a:rPr lang="en-CA" sz="1400" dirty="0" smtClean="0"/>
              <a:t> </a:t>
            </a:r>
            <a:endParaRPr lang="en-CA" sz="1400" dirty="0"/>
          </a:p>
        </p:txBody>
      </p:sp>
      <p:sp>
        <p:nvSpPr>
          <p:cNvPr id="26" name="TextBox 25"/>
          <p:cNvSpPr txBox="1"/>
          <p:nvPr/>
        </p:nvSpPr>
        <p:spPr>
          <a:xfrm>
            <a:off x="35496" y="2924944"/>
            <a:ext cx="615553" cy="1224136"/>
          </a:xfrm>
          <a:prstGeom prst="rect">
            <a:avLst/>
          </a:prstGeom>
          <a:noFill/>
        </p:spPr>
        <p:txBody>
          <a:bodyPr vert="vert270" wrap="square" rtlCol="0">
            <a:spAutoFit/>
          </a:bodyPr>
          <a:lstStyle/>
          <a:p>
            <a:pPr algn="ctr"/>
            <a:r>
              <a:rPr lang="en-CA" sz="1200" dirty="0" smtClean="0">
                <a:latin typeface="Arial" pitchFamily="34" charset="0"/>
                <a:cs typeface="Arial" pitchFamily="34" charset="0"/>
              </a:rPr>
              <a:t>Immediate</a:t>
            </a:r>
            <a:r>
              <a:rPr lang="en-CA" sz="1400" dirty="0" smtClean="0"/>
              <a:t> </a:t>
            </a:r>
            <a:r>
              <a:rPr lang="en-CA" sz="1200" dirty="0" smtClean="0">
                <a:latin typeface="Arial" pitchFamily="34" charset="0"/>
                <a:cs typeface="Arial" pitchFamily="34" charset="0"/>
              </a:rPr>
              <a:t>outcomes</a:t>
            </a:r>
            <a:r>
              <a:rPr lang="en-CA" sz="1400" dirty="0" smtClean="0"/>
              <a:t> </a:t>
            </a:r>
            <a:endParaRPr lang="en-CA" sz="1400" dirty="0"/>
          </a:p>
        </p:txBody>
      </p:sp>
      <p:sp>
        <p:nvSpPr>
          <p:cNvPr id="27" name="TextBox 26"/>
          <p:cNvSpPr txBox="1"/>
          <p:nvPr/>
        </p:nvSpPr>
        <p:spPr>
          <a:xfrm>
            <a:off x="35496" y="5301208"/>
            <a:ext cx="553998" cy="1224136"/>
          </a:xfrm>
          <a:prstGeom prst="rect">
            <a:avLst/>
          </a:prstGeom>
          <a:noFill/>
        </p:spPr>
        <p:txBody>
          <a:bodyPr vert="vert270" wrap="square" rtlCol="0">
            <a:spAutoFit/>
          </a:bodyPr>
          <a:lstStyle/>
          <a:p>
            <a:pPr algn="ctr"/>
            <a:r>
              <a:rPr lang="en-CA" sz="1200" dirty="0" smtClean="0">
                <a:latin typeface="Arial" pitchFamily="34" charset="0"/>
                <a:cs typeface="Arial" pitchFamily="34" charset="0"/>
              </a:rPr>
              <a:t>Long-term outcomes </a:t>
            </a:r>
            <a:endParaRPr lang="en-CA" sz="1200" dirty="0">
              <a:latin typeface="Arial" pitchFamily="34" charset="0"/>
              <a:cs typeface="Arial" pitchFamily="34" charset="0"/>
            </a:endParaRPr>
          </a:p>
        </p:txBody>
      </p:sp>
      <p:sp>
        <p:nvSpPr>
          <p:cNvPr id="29" name="Slide Number Placeholder 28"/>
          <p:cNvSpPr>
            <a:spLocks noGrp="1"/>
          </p:cNvSpPr>
          <p:nvPr>
            <p:ph type="sldNum" sz="quarter" idx="12"/>
          </p:nvPr>
        </p:nvSpPr>
        <p:spPr/>
        <p:txBody>
          <a:bodyPr/>
          <a:lstStyle/>
          <a:p>
            <a:pPr algn="r">
              <a:defRPr/>
            </a:pPr>
            <a:fld id="{1FC2B460-4179-4594-AB16-DF176DF955EC}" type="slidenum">
              <a:rPr lang="en-CA" smtClean="0"/>
              <a:pPr algn="r">
                <a:defRPr/>
              </a:pPr>
              <a:t>10</a:t>
            </a:fld>
            <a:endParaRPr lang="en-CA" dirty="0"/>
          </a:p>
        </p:txBody>
      </p:sp>
      <p:sp>
        <p:nvSpPr>
          <p:cNvPr id="30" name="TextBox 29"/>
          <p:cNvSpPr txBox="1"/>
          <p:nvPr/>
        </p:nvSpPr>
        <p:spPr>
          <a:xfrm>
            <a:off x="395536" y="6525344"/>
            <a:ext cx="2395207" cy="215444"/>
          </a:xfrm>
          <a:prstGeom prst="rect">
            <a:avLst/>
          </a:prstGeom>
          <a:noFill/>
        </p:spPr>
        <p:txBody>
          <a:bodyPr wrap="none" rtlCol="0">
            <a:spAutoFit/>
          </a:bodyPr>
          <a:lstStyle/>
          <a:p>
            <a:r>
              <a:rPr lang="en-CA" sz="800" dirty="0" smtClean="0"/>
              <a:t>* See attached Settlement Program Logic Model</a:t>
            </a:r>
            <a:endParaRPr lang="en-CA" sz="800" dirty="0"/>
          </a:p>
        </p:txBody>
      </p:sp>
    </p:spTree>
  </p:cSld>
  <p:clrMapOvr>
    <a:masterClrMapping/>
  </p:clrMapOvr>
  <p:transition spd="slow">
    <p:pull dir="l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28625" y="0"/>
            <a:ext cx="8229600" cy="908050"/>
          </a:xfrm>
        </p:spPr>
        <p:txBody>
          <a:bodyPr/>
          <a:lstStyle/>
          <a:p>
            <a:r>
              <a:rPr lang="en-CA" dirty="0" smtClean="0">
                <a:latin typeface="Arial" charset="0"/>
                <a:cs typeface="Arial" charset="0"/>
              </a:rPr>
              <a:t>Some examples of indicators</a:t>
            </a:r>
          </a:p>
        </p:txBody>
      </p:sp>
      <p:sp>
        <p:nvSpPr>
          <p:cNvPr id="7" name="TextBox 6"/>
          <p:cNvSpPr txBox="1"/>
          <p:nvPr/>
        </p:nvSpPr>
        <p:spPr>
          <a:xfrm>
            <a:off x="179512" y="6453336"/>
            <a:ext cx="8135938" cy="252413"/>
          </a:xfrm>
          <a:prstGeom prst="rect">
            <a:avLst/>
          </a:prstGeom>
          <a:noFill/>
        </p:spPr>
        <p:txBody>
          <a:bodyPr>
            <a:spAutoFit/>
          </a:bodyPr>
          <a:lstStyle/>
          <a:p>
            <a:pPr>
              <a:defRPr/>
            </a:pPr>
            <a:r>
              <a:rPr lang="en-CA" sz="1050" b="1" i="1" dirty="0">
                <a:solidFill>
                  <a:schemeClr val="tx2"/>
                </a:solidFill>
              </a:rPr>
              <a:t>Analysis based on </a:t>
            </a:r>
            <a:r>
              <a:rPr lang="en-US" sz="1050" b="1" i="1" dirty="0">
                <a:solidFill>
                  <a:schemeClr val="tx2"/>
                </a:solidFill>
              </a:rPr>
              <a:t>Settlement Program Evaluations and Audit </a:t>
            </a:r>
            <a:r>
              <a:rPr lang="en-CA" sz="1050" b="1" i="1" dirty="0">
                <a:solidFill>
                  <a:schemeClr val="tx2"/>
                </a:solidFill>
              </a:rPr>
              <a:t>and the LIPs Strategies.</a:t>
            </a:r>
          </a:p>
        </p:txBody>
      </p:sp>
      <p:graphicFrame>
        <p:nvGraphicFramePr>
          <p:cNvPr id="6" name="Table 5"/>
          <p:cNvGraphicFramePr>
            <a:graphicFrameLocks noGrp="1"/>
          </p:cNvGraphicFramePr>
          <p:nvPr/>
        </p:nvGraphicFramePr>
        <p:xfrm>
          <a:off x="467544" y="908720"/>
          <a:ext cx="8280920" cy="5454196"/>
        </p:xfrm>
        <a:graphic>
          <a:graphicData uri="http://schemas.openxmlformats.org/drawingml/2006/table">
            <a:tbl>
              <a:tblPr/>
              <a:tblGrid>
                <a:gridCol w="1764786"/>
                <a:gridCol w="2647179"/>
                <a:gridCol w="3868955"/>
              </a:tblGrid>
              <a:tr h="308818">
                <a:tc>
                  <a:txBody>
                    <a:bodyPr/>
                    <a:lstStyle/>
                    <a:p>
                      <a:pPr algn="l"/>
                      <a:endParaRPr lang="en-CA" sz="1100" dirty="0">
                        <a:latin typeface="Calibri"/>
                      </a:endParaRPr>
                    </a:p>
                  </a:txBody>
                  <a:tcPr marL="64494" marR="64494" marT="32247" marB="3224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gn="l">
                        <a:spcAft>
                          <a:spcPts val="0"/>
                        </a:spcAft>
                      </a:pPr>
                      <a:r>
                        <a:rPr lang="en-CA" sz="1100" b="1">
                          <a:solidFill>
                            <a:srgbClr val="FFFFFF"/>
                          </a:solidFill>
                          <a:latin typeface="Arial"/>
                          <a:ea typeface="Calibri"/>
                          <a:cs typeface="Times New Roman"/>
                        </a:rPr>
                        <a:t>Where we are… </a:t>
                      </a:r>
                      <a:endParaRPr lang="en-CA" sz="1100">
                        <a:latin typeface="Consolas"/>
                        <a:ea typeface="Calibri"/>
                        <a:cs typeface="Times New Roman"/>
                      </a:endParaRPr>
                    </a:p>
                  </a:txBody>
                  <a:tcPr marL="64494" marR="64494" marT="32247" marB="3224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gn="l">
                        <a:spcAft>
                          <a:spcPts val="0"/>
                        </a:spcAft>
                      </a:pPr>
                      <a:r>
                        <a:rPr lang="en-CA" sz="1100" b="1">
                          <a:solidFill>
                            <a:srgbClr val="FFFFFF"/>
                          </a:solidFill>
                          <a:latin typeface="Arial"/>
                          <a:ea typeface="Calibri"/>
                          <a:cs typeface="Times New Roman"/>
                        </a:rPr>
                        <a:t>Where we hope to be… </a:t>
                      </a:r>
                      <a:endParaRPr lang="en-CA" sz="1100">
                        <a:latin typeface="Consolas"/>
                        <a:ea typeface="Calibri"/>
                        <a:cs typeface="Times New Roman"/>
                      </a:endParaRPr>
                    </a:p>
                  </a:txBody>
                  <a:tcPr marL="64494" marR="64494" marT="32247" marB="3224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r>
              <a:tr h="699294">
                <a:tc>
                  <a:txBody>
                    <a:bodyPr/>
                    <a:lstStyle/>
                    <a:p>
                      <a:pPr algn="l">
                        <a:spcAft>
                          <a:spcPts val="0"/>
                        </a:spcAft>
                      </a:pPr>
                      <a:r>
                        <a:rPr lang="en-CA" sz="1100" b="1" i="1" dirty="0">
                          <a:solidFill>
                            <a:schemeClr val="tx2"/>
                          </a:solidFill>
                          <a:latin typeface="Arial"/>
                          <a:ea typeface="Calibri"/>
                          <a:cs typeface="Times New Roman"/>
                        </a:rPr>
                        <a:t>Newcomer needs assessed and community assets and gaps mapped.</a:t>
                      </a:r>
                      <a:endParaRPr lang="en-CA" sz="1100" dirty="0">
                        <a:solidFill>
                          <a:schemeClr val="tx2"/>
                        </a:solidFill>
                        <a:latin typeface="Consolas"/>
                        <a:ea typeface="Calibri"/>
                        <a:cs typeface="Times New Roman"/>
                      </a:endParaRPr>
                    </a:p>
                  </a:txBody>
                  <a:tcPr marL="64494" marR="64494" marT="32247" marB="3224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l">
                        <a:spcAft>
                          <a:spcPts val="0"/>
                        </a:spcAft>
                      </a:pPr>
                      <a:r>
                        <a:rPr lang="en-CA" sz="1100" dirty="0">
                          <a:solidFill>
                            <a:schemeClr val="tx2"/>
                          </a:solidFill>
                          <a:latin typeface="Arial"/>
                          <a:ea typeface="Calibri"/>
                          <a:cs typeface="Times New Roman"/>
                        </a:rPr>
                        <a:t>No standardized approaches or tools for newcomer needs assessment, or a method to derive a baseline.</a:t>
                      </a:r>
                      <a:endParaRPr lang="en-CA" sz="1100" dirty="0">
                        <a:solidFill>
                          <a:schemeClr val="tx2"/>
                        </a:solidFill>
                        <a:latin typeface="Consolas"/>
                        <a:ea typeface="Calibri"/>
                        <a:cs typeface="Times New Roman"/>
                      </a:endParaRPr>
                    </a:p>
                  </a:txBody>
                  <a:tcPr marL="64494" marR="64494" marT="32247" marB="3224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l">
                        <a:spcAft>
                          <a:spcPts val="0"/>
                        </a:spcAft>
                      </a:pPr>
                      <a:r>
                        <a:rPr lang="en-CA" sz="1100" dirty="0">
                          <a:solidFill>
                            <a:schemeClr val="tx2"/>
                          </a:solidFill>
                          <a:latin typeface="Arial"/>
                          <a:ea typeface="Calibri"/>
                          <a:cs typeface="Times New Roman"/>
                        </a:rPr>
                        <a:t>Universal needs assessment (UNA) with baseline data entered into </a:t>
                      </a:r>
                      <a:r>
                        <a:rPr lang="en-CA" sz="1100" dirty="0" err="1">
                          <a:solidFill>
                            <a:schemeClr val="tx2"/>
                          </a:solidFill>
                          <a:latin typeface="Arial"/>
                          <a:ea typeface="Calibri"/>
                          <a:cs typeface="Times New Roman"/>
                        </a:rPr>
                        <a:t>iCAMs</a:t>
                      </a:r>
                      <a:r>
                        <a:rPr lang="en-CA" sz="1100" dirty="0">
                          <a:solidFill>
                            <a:schemeClr val="tx2"/>
                          </a:solidFill>
                          <a:latin typeface="Arial"/>
                          <a:ea typeface="Calibri"/>
                          <a:cs typeface="Times New Roman"/>
                        </a:rPr>
                        <a:t>; </a:t>
                      </a:r>
                      <a:r>
                        <a:rPr lang="en-CA" sz="1100" dirty="0" err="1">
                          <a:solidFill>
                            <a:schemeClr val="tx2"/>
                          </a:solidFill>
                          <a:latin typeface="Arial"/>
                          <a:ea typeface="Calibri"/>
                          <a:cs typeface="Times New Roman"/>
                        </a:rPr>
                        <a:t>LIPs</a:t>
                      </a:r>
                      <a:r>
                        <a:rPr lang="en-CA" sz="1100" dirty="0">
                          <a:solidFill>
                            <a:schemeClr val="tx2"/>
                          </a:solidFill>
                          <a:latin typeface="Arial"/>
                          <a:ea typeface="Calibri"/>
                          <a:cs typeface="Times New Roman"/>
                        </a:rPr>
                        <a:t> facilitate UNA and provide further insight into specific local needs and contexts; </a:t>
                      </a:r>
                      <a:r>
                        <a:rPr lang="en-CA" sz="1100" b="1" dirty="0">
                          <a:solidFill>
                            <a:schemeClr val="tx2"/>
                          </a:solidFill>
                          <a:latin typeface="Arial"/>
                          <a:ea typeface="Calibri"/>
                          <a:cs typeface="Times New Roman"/>
                        </a:rPr>
                        <a:t>comprehensive mapping exercises completed in all communities.</a:t>
                      </a:r>
                      <a:endParaRPr lang="en-CA" sz="1100" b="1" dirty="0">
                        <a:solidFill>
                          <a:schemeClr val="tx2"/>
                        </a:solidFill>
                        <a:latin typeface="Consolas"/>
                        <a:ea typeface="Calibri"/>
                        <a:cs typeface="Times New Roman"/>
                      </a:endParaRPr>
                    </a:p>
                  </a:txBody>
                  <a:tcPr marL="64494" marR="64494" marT="32247" marB="3224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r>
              <a:tr h="387506">
                <a:tc>
                  <a:txBody>
                    <a:bodyPr/>
                    <a:lstStyle/>
                    <a:p>
                      <a:pPr algn="l">
                        <a:spcAft>
                          <a:spcPts val="0"/>
                        </a:spcAft>
                      </a:pPr>
                      <a:r>
                        <a:rPr lang="en-CA" sz="1100" b="1" i="1" dirty="0">
                          <a:solidFill>
                            <a:schemeClr val="tx2"/>
                          </a:solidFill>
                          <a:latin typeface="Arial"/>
                          <a:ea typeface="Calibri"/>
                          <a:cs typeface="Times New Roman"/>
                        </a:rPr>
                        <a:t>Expanded number and diversity of stakeholders. </a:t>
                      </a:r>
                      <a:endParaRPr lang="en-CA" sz="1100" dirty="0">
                        <a:solidFill>
                          <a:schemeClr val="tx2"/>
                        </a:solidFill>
                        <a:latin typeface="Consolas"/>
                        <a:ea typeface="Calibri"/>
                        <a:cs typeface="Times New Roman"/>
                      </a:endParaRPr>
                    </a:p>
                  </a:txBody>
                  <a:tcPr marL="64494" marR="64494" marT="32247" marB="3224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a:spcAft>
                          <a:spcPts val="0"/>
                        </a:spcAft>
                      </a:pPr>
                      <a:r>
                        <a:rPr lang="en-CA" sz="1100">
                          <a:solidFill>
                            <a:schemeClr val="tx2"/>
                          </a:solidFill>
                          <a:latin typeface="Arial"/>
                          <a:ea typeface="Calibri"/>
                          <a:cs typeface="Times New Roman"/>
                        </a:rPr>
                        <a:t>Uneven appetite of stakeholders to participate.</a:t>
                      </a:r>
                      <a:endParaRPr lang="en-CA" sz="1100">
                        <a:solidFill>
                          <a:schemeClr val="tx2"/>
                        </a:solidFill>
                        <a:latin typeface="Consolas"/>
                        <a:ea typeface="Calibri"/>
                        <a:cs typeface="Times New Roman"/>
                      </a:endParaRPr>
                    </a:p>
                  </a:txBody>
                  <a:tcPr marL="64494" marR="64494" marT="32247" marB="3224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a:spcAft>
                          <a:spcPts val="0"/>
                        </a:spcAft>
                      </a:pPr>
                      <a:r>
                        <a:rPr lang="en-CA" sz="1100" dirty="0">
                          <a:solidFill>
                            <a:schemeClr val="tx2"/>
                          </a:solidFill>
                          <a:latin typeface="Arial"/>
                          <a:ea typeface="Calibri"/>
                          <a:cs typeface="Times New Roman"/>
                        </a:rPr>
                        <a:t>All relevant actors participating.  </a:t>
                      </a:r>
                      <a:endParaRPr lang="en-CA" sz="1100" dirty="0">
                        <a:solidFill>
                          <a:schemeClr val="tx2"/>
                        </a:solidFill>
                        <a:latin typeface="Consolas"/>
                        <a:ea typeface="Calibri"/>
                        <a:cs typeface="Times New Roman"/>
                      </a:endParaRPr>
                    </a:p>
                  </a:txBody>
                  <a:tcPr marL="64494" marR="64494" marT="32247" marB="3224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694839">
                <a:tc>
                  <a:txBody>
                    <a:bodyPr/>
                    <a:lstStyle/>
                    <a:p>
                      <a:pPr algn="l">
                        <a:spcAft>
                          <a:spcPts val="0"/>
                        </a:spcAft>
                      </a:pPr>
                      <a:r>
                        <a:rPr lang="en-CA" sz="1100" b="1" i="1" dirty="0">
                          <a:solidFill>
                            <a:schemeClr val="tx2"/>
                          </a:solidFill>
                          <a:latin typeface="Arial"/>
                          <a:ea typeface="Calibri"/>
                          <a:cs typeface="Times New Roman"/>
                        </a:rPr>
                        <a:t>Partnerships developed for planning and setting priorities. </a:t>
                      </a:r>
                      <a:endParaRPr lang="en-CA" sz="1100" dirty="0">
                        <a:solidFill>
                          <a:schemeClr val="tx2"/>
                        </a:solidFill>
                        <a:latin typeface="Consolas"/>
                        <a:ea typeface="Calibri"/>
                        <a:cs typeface="Times New Roman"/>
                      </a:endParaRPr>
                    </a:p>
                  </a:txBody>
                  <a:tcPr marL="64494" marR="64494" marT="32247" marB="3224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l">
                        <a:spcAft>
                          <a:spcPts val="0"/>
                        </a:spcAft>
                      </a:pPr>
                      <a:r>
                        <a:rPr lang="en-US" sz="1100" dirty="0">
                          <a:solidFill>
                            <a:schemeClr val="tx2"/>
                          </a:solidFill>
                          <a:latin typeface="Arial"/>
                          <a:ea typeface="Calibri"/>
                          <a:cs typeface="Times New Roman"/>
                        </a:rPr>
                        <a:t>Limited interactions between various levels of government, mainstream organizations and community stakeholders. </a:t>
                      </a:r>
                      <a:endParaRPr lang="en-CA" sz="1100" dirty="0">
                        <a:solidFill>
                          <a:schemeClr val="tx2"/>
                        </a:solidFill>
                        <a:latin typeface="Consolas"/>
                        <a:ea typeface="Calibri"/>
                        <a:cs typeface="Times New Roman"/>
                      </a:endParaRPr>
                    </a:p>
                  </a:txBody>
                  <a:tcPr marL="64494" marR="64494" marT="32247" marB="3224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l">
                        <a:spcAft>
                          <a:spcPts val="0"/>
                        </a:spcAft>
                      </a:pPr>
                      <a:r>
                        <a:rPr lang="en-CA" sz="1100" dirty="0">
                          <a:solidFill>
                            <a:schemeClr val="tx2"/>
                          </a:solidFill>
                          <a:latin typeface="Arial"/>
                          <a:ea typeface="Calibri"/>
                          <a:cs typeface="Times New Roman"/>
                        </a:rPr>
                        <a:t>Strengthened relationships among CIC NHQ, RHQ and provincial counterparts; participation by wide cross-section of departments and municipal involvement. </a:t>
                      </a:r>
                      <a:endParaRPr lang="en-CA" sz="1100" dirty="0">
                        <a:solidFill>
                          <a:schemeClr val="tx2"/>
                        </a:solidFill>
                        <a:latin typeface="Consolas"/>
                        <a:ea typeface="Calibri"/>
                        <a:cs typeface="Times New Roman"/>
                      </a:endParaRPr>
                    </a:p>
                  </a:txBody>
                  <a:tcPr marL="64494" marR="64494" marT="32247" marB="3224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r>
              <a:tr h="513954">
                <a:tc>
                  <a:txBody>
                    <a:bodyPr/>
                    <a:lstStyle/>
                    <a:p>
                      <a:pPr algn="l">
                        <a:spcAft>
                          <a:spcPts val="0"/>
                        </a:spcAft>
                      </a:pPr>
                      <a:r>
                        <a:rPr lang="en-CA" sz="1100" b="1" i="1" dirty="0">
                          <a:solidFill>
                            <a:schemeClr val="tx2"/>
                          </a:solidFill>
                          <a:latin typeface="Arial"/>
                          <a:ea typeface="Calibri"/>
                          <a:cs typeface="Times New Roman"/>
                        </a:rPr>
                        <a:t>Adapted programming and service delivery by mainstream institutions.</a:t>
                      </a:r>
                      <a:endParaRPr lang="en-CA" sz="1100" dirty="0">
                        <a:solidFill>
                          <a:schemeClr val="tx2"/>
                        </a:solidFill>
                        <a:latin typeface="Consolas"/>
                        <a:ea typeface="Calibri"/>
                        <a:cs typeface="Times New Roman"/>
                      </a:endParaRPr>
                    </a:p>
                  </a:txBody>
                  <a:tcPr marL="64494" marR="64494" marT="32247" marB="3224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a:spcAft>
                          <a:spcPts val="0"/>
                        </a:spcAft>
                      </a:pPr>
                      <a:r>
                        <a:rPr lang="en-CA" sz="1100">
                          <a:solidFill>
                            <a:schemeClr val="tx2"/>
                          </a:solidFill>
                          <a:latin typeface="Arial"/>
                          <a:ea typeface="Calibri"/>
                          <a:cs typeface="Times New Roman"/>
                        </a:rPr>
                        <a:t>Minimal recognition of needs faced by newcomers.</a:t>
                      </a:r>
                      <a:endParaRPr lang="en-CA" sz="1100">
                        <a:solidFill>
                          <a:schemeClr val="tx2"/>
                        </a:solidFill>
                        <a:latin typeface="Consolas"/>
                        <a:ea typeface="Calibri"/>
                        <a:cs typeface="Times New Roman"/>
                      </a:endParaRPr>
                    </a:p>
                  </a:txBody>
                  <a:tcPr marL="64494" marR="64494" marT="32247" marB="3224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a:spcAft>
                          <a:spcPts val="0"/>
                        </a:spcAft>
                      </a:pPr>
                      <a:r>
                        <a:rPr lang="en-CA" sz="1100" dirty="0">
                          <a:solidFill>
                            <a:schemeClr val="tx2"/>
                          </a:solidFill>
                          <a:latin typeface="Arial"/>
                          <a:ea typeface="Calibri"/>
                          <a:cs typeface="Times New Roman"/>
                        </a:rPr>
                        <a:t>Substantive recognition and adjusted programming and service offering to meet these </a:t>
                      </a:r>
                      <a:r>
                        <a:rPr lang="en-CA" sz="1100" dirty="0" smtClean="0">
                          <a:solidFill>
                            <a:schemeClr val="tx2"/>
                          </a:solidFill>
                          <a:latin typeface="Arial"/>
                          <a:ea typeface="Calibri"/>
                          <a:cs typeface="Times New Roman"/>
                        </a:rPr>
                        <a:t>needs.  </a:t>
                      </a:r>
                      <a:endParaRPr lang="en-CA" sz="1100" dirty="0">
                        <a:solidFill>
                          <a:schemeClr val="tx2"/>
                        </a:solidFill>
                        <a:latin typeface="Consolas"/>
                        <a:ea typeface="Calibri"/>
                        <a:cs typeface="Times New Roman"/>
                      </a:endParaRPr>
                    </a:p>
                  </a:txBody>
                  <a:tcPr marL="64494" marR="64494" marT="32247" marB="3224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683211">
                <a:tc>
                  <a:txBody>
                    <a:bodyPr/>
                    <a:lstStyle/>
                    <a:p>
                      <a:pPr algn="l">
                        <a:spcAft>
                          <a:spcPts val="0"/>
                        </a:spcAft>
                      </a:pPr>
                      <a:r>
                        <a:rPr lang="en-CA" sz="1100" b="1" i="1" dirty="0">
                          <a:solidFill>
                            <a:schemeClr val="tx2"/>
                          </a:solidFill>
                          <a:latin typeface="Arial"/>
                          <a:ea typeface="Calibri"/>
                          <a:cs typeface="Times New Roman"/>
                        </a:rPr>
                        <a:t>Services coordinated at the community level. </a:t>
                      </a:r>
                      <a:endParaRPr lang="en-CA" sz="1100" dirty="0">
                        <a:solidFill>
                          <a:schemeClr val="tx2"/>
                        </a:solidFill>
                        <a:latin typeface="Consolas"/>
                        <a:ea typeface="Calibri"/>
                        <a:cs typeface="Times New Roman"/>
                      </a:endParaRPr>
                    </a:p>
                  </a:txBody>
                  <a:tcPr marL="64494" marR="64494" marT="32247" marB="3224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l">
                        <a:spcAft>
                          <a:spcPts val="0"/>
                        </a:spcAft>
                      </a:pPr>
                      <a:r>
                        <a:rPr lang="en-CA" sz="1100" dirty="0">
                          <a:solidFill>
                            <a:schemeClr val="tx2"/>
                          </a:solidFill>
                          <a:latin typeface="Arial"/>
                          <a:ea typeface="Calibri"/>
                          <a:cs typeface="Times New Roman"/>
                        </a:rPr>
                        <a:t>19 percent of SPOs using referrals; partial coordination; duplication of some services; limited mechanisms for sharing information. </a:t>
                      </a:r>
                      <a:endParaRPr lang="en-CA" sz="1100" dirty="0">
                        <a:solidFill>
                          <a:schemeClr val="tx2"/>
                        </a:solidFill>
                        <a:latin typeface="Consolas"/>
                        <a:ea typeface="Calibri"/>
                        <a:cs typeface="Times New Roman"/>
                      </a:endParaRPr>
                    </a:p>
                  </a:txBody>
                  <a:tcPr marL="64494" marR="64494" marT="32247" marB="3224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l">
                        <a:spcAft>
                          <a:spcPts val="0"/>
                        </a:spcAft>
                      </a:pPr>
                      <a:r>
                        <a:rPr lang="en-CA" sz="1100" dirty="0">
                          <a:solidFill>
                            <a:schemeClr val="tx2"/>
                          </a:solidFill>
                          <a:latin typeface="Arial"/>
                          <a:ea typeface="Calibri"/>
                          <a:cs typeface="Times New Roman"/>
                        </a:rPr>
                        <a:t>Double the number of </a:t>
                      </a:r>
                      <a:r>
                        <a:rPr lang="en-CA" sz="1100" dirty="0" err="1">
                          <a:solidFill>
                            <a:schemeClr val="tx2"/>
                          </a:solidFill>
                          <a:latin typeface="Arial"/>
                          <a:ea typeface="Calibri"/>
                          <a:cs typeface="Times New Roman"/>
                        </a:rPr>
                        <a:t>SPOs</a:t>
                      </a:r>
                      <a:r>
                        <a:rPr lang="en-CA" sz="1100" dirty="0">
                          <a:solidFill>
                            <a:schemeClr val="tx2"/>
                          </a:solidFill>
                          <a:latin typeface="Arial"/>
                          <a:ea typeface="Calibri"/>
                          <a:cs typeface="Times New Roman"/>
                        </a:rPr>
                        <a:t> using referrals; every community has a common front door to access settlement services (e.g. welcome centre, hub, newcomer information centre); improved specialization and coordination.</a:t>
                      </a:r>
                      <a:endParaRPr lang="en-CA" sz="1100" dirty="0">
                        <a:solidFill>
                          <a:schemeClr val="tx2"/>
                        </a:solidFill>
                        <a:latin typeface="Consolas"/>
                        <a:ea typeface="Calibri"/>
                        <a:cs typeface="Times New Roman"/>
                      </a:endParaRPr>
                    </a:p>
                  </a:txBody>
                  <a:tcPr marL="64494" marR="64494" marT="32247" marB="3224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r>
              <a:tr h="515439">
                <a:tc>
                  <a:txBody>
                    <a:bodyPr/>
                    <a:lstStyle/>
                    <a:p>
                      <a:pPr algn="l">
                        <a:spcAft>
                          <a:spcPts val="0"/>
                        </a:spcAft>
                      </a:pPr>
                      <a:r>
                        <a:rPr lang="en-CA" sz="1100" b="1" i="1" dirty="0">
                          <a:solidFill>
                            <a:schemeClr val="tx2"/>
                          </a:solidFill>
                          <a:latin typeface="Arial"/>
                          <a:ea typeface="Calibri"/>
                          <a:cs typeface="Times New Roman"/>
                        </a:rPr>
                        <a:t>Increased awareness of settlement services and thereby enhanced uptake. </a:t>
                      </a:r>
                      <a:endParaRPr lang="en-CA" sz="1100" dirty="0">
                        <a:solidFill>
                          <a:schemeClr val="tx2"/>
                        </a:solidFill>
                        <a:latin typeface="Consolas"/>
                        <a:ea typeface="Calibri"/>
                        <a:cs typeface="Times New Roman"/>
                      </a:endParaRPr>
                    </a:p>
                  </a:txBody>
                  <a:tcPr marL="64494" marR="64494" marT="32247" marB="3224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lgn="l">
                        <a:spcAft>
                          <a:spcPts val="0"/>
                        </a:spcAft>
                      </a:pPr>
                      <a:r>
                        <a:rPr lang="en-CA" sz="1100">
                          <a:solidFill>
                            <a:schemeClr val="tx2"/>
                          </a:solidFill>
                          <a:latin typeface="Arial"/>
                          <a:ea typeface="Calibri"/>
                          <a:cs typeface="Times New Roman"/>
                        </a:rPr>
                        <a:t>Approximately 25 percent of newcomers use CIC language training services.</a:t>
                      </a:r>
                      <a:endParaRPr lang="en-CA" sz="1100">
                        <a:solidFill>
                          <a:schemeClr val="tx2"/>
                        </a:solidFill>
                        <a:latin typeface="Consolas"/>
                        <a:ea typeface="Calibri"/>
                        <a:cs typeface="Times New Roman"/>
                      </a:endParaRPr>
                    </a:p>
                  </a:txBody>
                  <a:tcPr marL="64494" marR="64494" marT="32247" marB="3224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lgn="l">
                        <a:spcAft>
                          <a:spcPts val="0"/>
                        </a:spcAft>
                      </a:pPr>
                      <a:r>
                        <a:rPr lang="en-CA" sz="1100" dirty="0">
                          <a:solidFill>
                            <a:schemeClr val="tx2"/>
                          </a:solidFill>
                          <a:latin typeface="Arial"/>
                          <a:ea typeface="Calibri"/>
                          <a:cs typeface="Times New Roman"/>
                        </a:rPr>
                        <a:t>Increase uptake rate to 40 percent. </a:t>
                      </a:r>
                      <a:endParaRPr lang="en-CA" sz="1100" dirty="0">
                        <a:solidFill>
                          <a:schemeClr val="tx2"/>
                        </a:solidFill>
                        <a:latin typeface="Consolas"/>
                        <a:ea typeface="Calibri"/>
                        <a:cs typeface="Times New Roman"/>
                      </a:endParaRPr>
                    </a:p>
                  </a:txBody>
                  <a:tcPr marL="64494" marR="64494" marT="32247" marB="3224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r>
              <a:tr h="887852">
                <a:tc>
                  <a:txBody>
                    <a:bodyPr/>
                    <a:lstStyle/>
                    <a:p>
                      <a:pPr algn="l">
                        <a:spcAft>
                          <a:spcPts val="0"/>
                        </a:spcAft>
                      </a:pPr>
                      <a:r>
                        <a:rPr lang="en-CA" sz="1100" b="1" i="1" dirty="0">
                          <a:solidFill>
                            <a:schemeClr val="tx2"/>
                          </a:solidFill>
                          <a:latin typeface="Arial"/>
                          <a:ea typeface="Calibri"/>
                          <a:cs typeface="Times New Roman"/>
                        </a:rPr>
                        <a:t>Improved outcomes for newcomers. </a:t>
                      </a:r>
                      <a:endParaRPr lang="en-CA" sz="1100" dirty="0">
                        <a:solidFill>
                          <a:schemeClr val="tx2"/>
                        </a:solidFill>
                        <a:latin typeface="Consolas"/>
                        <a:ea typeface="Calibri"/>
                        <a:cs typeface="Times New Roman"/>
                      </a:endParaRPr>
                    </a:p>
                  </a:txBody>
                  <a:tcPr marL="64494" marR="64494" marT="32247" marB="3224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l">
                        <a:spcAft>
                          <a:spcPts val="0"/>
                        </a:spcAft>
                      </a:pPr>
                      <a:r>
                        <a:rPr lang="en-CA" sz="1100" dirty="0">
                          <a:solidFill>
                            <a:schemeClr val="tx2"/>
                          </a:solidFill>
                          <a:latin typeface="Arial"/>
                          <a:ea typeface="Calibri"/>
                          <a:cs typeface="Times New Roman"/>
                        </a:rPr>
                        <a:t>It is difficult to tell as we have no standardized approaches or tools for outcomes analysis; no information on intermediate outcomes at community level. </a:t>
                      </a:r>
                      <a:endParaRPr lang="en-CA" sz="1100" dirty="0">
                        <a:solidFill>
                          <a:schemeClr val="tx2"/>
                        </a:solidFill>
                        <a:latin typeface="Consolas"/>
                        <a:ea typeface="Calibri"/>
                        <a:cs typeface="Times New Roman"/>
                      </a:endParaRPr>
                    </a:p>
                  </a:txBody>
                  <a:tcPr marL="64494" marR="64494" marT="32247" marB="3224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l">
                        <a:spcAft>
                          <a:spcPts val="0"/>
                        </a:spcAft>
                      </a:pPr>
                      <a:r>
                        <a:rPr lang="en-CA" sz="1100" dirty="0">
                          <a:solidFill>
                            <a:schemeClr val="tx2"/>
                          </a:solidFill>
                          <a:latin typeface="Arial"/>
                          <a:ea typeface="Calibri"/>
                          <a:cs typeface="Times New Roman"/>
                        </a:rPr>
                        <a:t>In a position to report on intermediate outcomes by community, with improvements over time.</a:t>
                      </a:r>
                      <a:endParaRPr lang="en-CA" sz="1100" dirty="0">
                        <a:solidFill>
                          <a:schemeClr val="tx2"/>
                        </a:solidFill>
                        <a:latin typeface="Consolas"/>
                        <a:ea typeface="Calibri"/>
                        <a:cs typeface="Times New Roman"/>
                      </a:endParaRPr>
                    </a:p>
                  </a:txBody>
                  <a:tcPr marL="64494" marR="64494" marT="32247" marB="3224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r>
            </a:tbl>
          </a:graphicData>
        </a:graphic>
      </p:graphicFrame>
      <p:sp>
        <p:nvSpPr>
          <p:cNvPr id="13313"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chemeClr val="tx1"/>
                </a:solidFill>
                <a:effectLst/>
                <a:latin typeface="Arial" pitchFamily="34" charset="0"/>
                <a:cs typeface="Arial" pitchFamily="34" charset="0"/>
              </a:rPr>
              <a:t/>
            </a:r>
            <a:br>
              <a:rPr kumimoji="0" lang="en-CA" sz="1800" b="0" i="0" u="none" strike="noStrike" cap="none" normalizeH="0" baseline="0" smtClean="0">
                <a:ln>
                  <a:noFill/>
                </a:ln>
                <a:solidFill>
                  <a:schemeClr val="tx1"/>
                </a:solidFill>
                <a:effectLst/>
                <a:latin typeface="Arial" pitchFamily="34" charset="0"/>
                <a:cs typeface="Arial" pitchFamily="34" charset="0"/>
              </a:rPr>
            </a:br>
            <a:endParaRPr kumimoji="0" lang="en-CA"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pPr algn="r">
              <a:defRPr/>
            </a:pPr>
            <a:fld id="{1FC2B460-4179-4594-AB16-DF176DF955EC}" type="slidenum">
              <a:rPr lang="en-CA" smtClean="0"/>
              <a:pPr algn="r">
                <a:defRPr/>
              </a:pPr>
              <a:t>11</a:t>
            </a:fld>
            <a:endParaRPr lang="en-CA" dirty="0"/>
          </a:p>
        </p:txBody>
      </p:sp>
    </p:spTree>
  </p:cSld>
  <p:clrMapOvr>
    <a:masterClrMapping/>
  </p:clrMapOvr>
  <p:transition spd="slow">
    <p:pull dir="l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p:cNvSpPr/>
          <p:nvPr/>
        </p:nvSpPr>
        <p:spPr>
          <a:xfrm>
            <a:off x="323528" y="1124744"/>
            <a:ext cx="5472608" cy="5112568"/>
          </a:xfrm>
          <a:prstGeom prst="rightArrow">
            <a:avLst/>
          </a:prstGeom>
          <a:solidFill>
            <a:srgbClr val="FFFF00">
              <a:alpha val="58000"/>
            </a:srgbClr>
          </a:solidFill>
          <a:ln w="38100" cap="rnd">
            <a:solidFill>
              <a:schemeClr val="tx2">
                <a:lumMod val="40000"/>
                <a:lumOff val="60000"/>
              </a:schemeClr>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Content Placeholder 1"/>
          <p:cNvSpPr>
            <a:spLocks noGrp="1"/>
          </p:cNvSpPr>
          <p:nvPr>
            <p:ph idx="1"/>
          </p:nvPr>
        </p:nvSpPr>
        <p:spPr>
          <a:xfrm>
            <a:off x="395536" y="980728"/>
            <a:ext cx="5976664" cy="5400600"/>
          </a:xfrm>
        </p:spPr>
        <p:txBody>
          <a:bodyPr>
            <a:noAutofit/>
          </a:bodyPr>
          <a:lstStyle/>
          <a:p>
            <a:pPr marL="514350" indent="-514350">
              <a:buFont typeface="+mj-lt"/>
              <a:buAutoNum type="arabicPeriod"/>
            </a:pPr>
            <a:r>
              <a:rPr lang="en-US" sz="1400" b="1" dirty="0" smtClean="0">
                <a:solidFill>
                  <a:schemeClr val="tx2"/>
                </a:solidFill>
              </a:rPr>
              <a:t>Employment opportunities</a:t>
            </a:r>
          </a:p>
          <a:p>
            <a:pPr marL="514350" indent="-514350">
              <a:buFont typeface="+mj-lt"/>
              <a:buAutoNum type="arabicPeriod"/>
            </a:pPr>
            <a:r>
              <a:rPr lang="en-US" sz="1400" b="1" dirty="0" smtClean="0">
                <a:solidFill>
                  <a:schemeClr val="tx2"/>
                </a:solidFill>
              </a:rPr>
              <a:t>Fostering social capital</a:t>
            </a:r>
          </a:p>
          <a:p>
            <a:pPr marL="514350" indent="-514350">
              <a:buFont typeface="+mj-lt"/>
              <a:buAutoNum type="arabicPeriod"/>
            </a:pPr>
            <a:r>
              <a:rPr lang="en-US" sz="1400" b="1" dirty="0" smtClean="0">
                <a:solidFill>
                  <a:schemeClr val="tx2"/>
                </a:solidFill>
              </a:rPr>
              <a:t>Affordable and suitable housing</a:t>
            </a:r>
          </a:p>
          <a:p>
            <a:pPr marL="514350" indent="-514350">
              <a:buFont typeface="+mj-lt"/>
              <a:buAutoNum type="arabicPeriod"/>
            </a:pPr>
            <a:r>
              <a:rPr lang="en-US" sz="1400" b="1" dirty="0" smtClean="0">
                <a:solidFill>
                  <a:schemeClr val="tx2"/>
                </a:solidFill>
              </a:rPr>
              <a:t>Positive attitudes towards immigrants, cultural diversity and the presence of newcomers in the community</a:t>
            </a:r>
          </a:p>
          <a:p>
            <a:pPr marL="514350" indent="-514350">
              <a:buFont typeface="+mj-lt"/>
              <a:buAutoNum type="arabicPeriod"/>
            </a:pPr>
            <a:r>
              <a:rPr lang="en-US" sz="1400" b="1" dirty="0" smtClean="0">
                <a:solidFill>
                  <a:schemeClr val="tx2"/>
                </a:solidFill>
              </a:rPr>
              <a:t>Presence of newcomer-serving agencies that can successfully meet the needs of newcomers</a:t>
            </a:r>
          </a:p>
          <a:p>
            <a:pPr marL="514350" indent="-514350">
              <a:buFont typeface="+mj-lt"/>
              <a:buAutoNum type="arabicPeriod"/>
            </a:pPr>
            <a:r>
              <a:rPr lang="en-US" sz="1400" b="1" dirty="0" smtClean="0">
                <a:solidFill>
                  <a:schemeClr val="tx2"/>
                </a:solidFill>
              </a:rPr>
              <a:t>Links between main actors working towards welcoming communities</a:t>
            </a:r>
          </a:p>
          <a:p>
            <a:pPr marL="514350" indent="-514350">
              <a:buFont typeface="+mj-lt"/>
              <a:buAutoNum type="arabicPeriod"/>
            </a:pPr>
            <a:r>
              <a:rPr lang="en-US" sz="1400" b="1" dirty="0" smtClean="0">
                <a:solidFill>
                  <a:schemeClr val="tx2"/>
                </a:solidFill>
              </a:rPr>
              <a:t>Municipal features and services sensitive to the presence and needs of newcomers</a:t>
            </a:r>
          </a:p>
          <a:p>
            <a:pPr marL="514350" indent="-514350">
              <a:buFont typeface="+mj-lt"/>
              <a:buAutoNum type="arabicPeriod"/>
            </a:pPr>
            <a:r>
              <a:rPr lang="en-US" sz="1400" b="1" dirty="0" smtClean="0">
                <a:solidFill>
                  <a:schemeClr val="tx2"/>
                </a:solidFill>
              </a:rPr>
              <a:t>Educational opportunities</a:t>
            </a:r>
          </a:p>
          <a:p>
            <a:pPr marL="514350" indent="-514350">
              <a:buFont typeface="+mj-lt"/>
              <a:buAutoNum type="arabicPeriod"/>
            </a:pPr>
            <a:r>
              <a:rPr lang="en-US" sz="1400" b="1" dirty="0" smtClean="0">
                <a:solidFill>
                  <a:schemeClr val="tx2"/>
                </a:solidFill>
              </a:rPr>
              <a:t>Accessible and suitable health care</a:t>
            </a:r>
          </a:p>
          <a:p>
            <a:pPr marL="514350" indent="-514350">
              <a:buFont typeface="+mj-lt"/>
              <a:buAutoNum type="arabicPeriod"/>
            </a:pPr>
            <a:r>
              <a:rPr lang="en-US" sz="1400" b="1" dirty="0" smtClean="0">
                <a:solidFill>
                  <a:schemeClr val="tx2"/>
                </a:solidFill>
              </a:rPr>
              <a:t>Available and accessible public transportation</a:t>
            </a:r>
          </a:p>
          <a:p>
            <a:pPr marL="514350" indent="-514350">
              <a:buFont typeface="+mj-lt"/>
              <a:buAutoNum type="arabicPeriod"/>
            </a:pPr>
            <a:r>
              <a:rPr lang="en-US" sz="1400" b="1" dirty="0" smtClean="0">
                <a:solidFill>
                  <a:schemeClr val="tx2"/>
                </a:solidFill>
              </a:rPr>
              <a:t>Presence of diverse religious organizations</a:t>
            </a:r>
          </a:p>
          <a:p>
            <a:pPr marL="514350" indent="-514350">
              <a:buFont typeface="+mj-lt"/>
              <a:buAutoNum type="arabicPeriod"/>
            </a:pPr>
            <a:r>
              <a:rPr lang="en-US" sz="1400" b="1" dirty="0" smtClean="0">
                <a:solidFill>
                  <a:schemeClr val="tx2"/>
                </a:solidFill>
              </a:rPr>
              <a:t>Social engagement opportunities</a:t>
            </a:r>
          </a:p>
          <a:p>
            <a:pPr marL="514350" indent="-514350">
              <a:buFont typeface="+mj-lt"/>
              <a:buAutoNum type="arabicPeriod"/>
            </a:pPr>
            <a:r>
              <a:rPr lang="en-US" sz="1400" b="1" dirty="0" smtClean="0">
                <a:solidFill>
                  <a:schemeClr val="tx2"/>
                </a:solidFill>
              </a:rPr>
              <a:t>Political participation opportunities</a:t>
            </a:r>
          </a:p>
          <a:p>
            <a:pPr marL="514350" indent="-514350">
              <a:buFont typeface="+mj-lt"/>
              <a:buAutoNum type="arabicPeriod"/>
            </a:pPr>
            <a:r>
              <a:rPr lang="en-US" sz="1400" b="1" dirty="0" smtClean="0">
                <a:solidFill>
                  <a:schemeClr val="tx2"/>
                </a:solidFill>
              </a:rPr>
              <a:t>Positive relationships with the police and the justice system</a:t>
            </a:r>
          </a:p>
          <a:p>
            <a:pPr marL="514350" indent="-514350">
              <a:buFont typeface="+mj-lt"/>
              <a:buAutoNum type="arabicPeriod"/>
            </a:pPr>
            <a:r>
              <a:rPr lang="en-US" sz="1400" b="1" dirty="0" smtClean="0">
                <a:solidFill>
                  <a:schemeClr val="tx2"/>
                </a:solidFill>
              </a:rPr>
              <a:t>Safety</a:t>
            </a:r>
          </a:p>
          <a:p>
            <a:pPr marL="514350" indent="-514350">
              <a:buFont typeface="+mj-lt"/>
              <a:buAutoNum type="arabicPeriod"/>
            </a:pPr>
            <a:r>
              <a:rPr lang="en-US" sz="1400" b="1" dirty="0" smtClean="0">
                <a:solidFill>
                  <a:schemeClr val="tx2"/>
                </a:solidFill>
              </a:rPr>
              <a:t>Opportunities for use of public space and recreational facilities</a:t>
            </a:r>
          </a:p>
          <a:p>
            <a:pPr marL="514350" indent="-514350">
              <a:buFont typeface="+mj-lt"/>
              <a:buAutoNum type="arabicPeriod"/>
            </a:pPr>
            <a:r>
              <a:rPr lang="en-US" sz="1400" b="1" dirty="0" smtClean="0">
                <a:solidFill>
                  <a:schemeClr val="tx2"/>
                </a:solidFill>
              </a:rPr>
              <a:t>Favorable media coverage and representation</a:t>
            </a:r>
            <a:endParaRPr lang="en-US" sz="1400" b="1" dirty="0" smtClean="0"/>
          </a:p>
        </p:txBody>
      </p:sp>
      <p:sp>
        <p:nvSpPr>
          <p:cNvPr id="3" name="Title 2"/>
          <p:cNvSpPr>
            <a:spLocks noGrp="1"/>
          </p:cNvSpPr>
          <p:nvPr>
            <p:ph type="title"/>
          </p:nvPr>
        </p:nvSpPr>
        <p:spPr>
          <a:xfrm>
            <a:off x="0" y="0"/>
            <a:ext cx="9036496" cy="1143000"/>
          </a:xfrm>
        </p:spPr>
        <p:txBody>
          <a:bodyPr/>
          <a:lstStyle/>
          <a:p>
            <a:r>
              <a:rPr lang="en-US" dirty="0" smtClean="0"/>
              <a:t>Characteristics of a Welcoming Community</a:t>
            </a:r>
            <a:endParaRPr lang="en-US" dirty="0"/>
          </a:p>
        </p:txBody>
      </p:sp>
      <p:sp>
        <p:nvSpPr>
          <p:cNvPr id="4" name="Slide Number Placeholder 3"/>
          <p:cNvSpPr>
            <a:spLocks noGrp="1"/>
          </p:cNvSpPr>
          <p:nvPr>
            <p:ph type="sldNum" sz="quarter" idx="12"/>
          </p:nvPr>
        </p:nvSpPr>
        <p:spPr/>
        <p:txBody>
          <a:bodyPr/>
          <a:lstStyle/>
          <a:p>
            <a:pPr algn="r"/>
            <a:fld id="{89A285D8-B1CC-4D45-993F-C26C8FD8DEF7}" type="slidenum">
              <a:rPr lang="en-US" smtClean="0"/>
              <a:pPr algn="r"/>
              <a:t>12</a:t>
            </a:fld>
            <a:endParaRPr lang="en-US" dirty="0"/>
          </a:p>
        </p:txBody>
      </p:sp>
      <p:sp>
        <p:nvSpPr>
          <p:cNvPr id="6" name="TextBox 5"/>
          <p:cNvSpPr txBox="1"/>
          <p:nvPr/>
        </p:nvSpPr>
        <p:spPr>
          <a:xfrm>
            <a:off x="6767736" y="1412776"/>
            <a:ext cx="2376264" cy="3970318"/>
          </a:xfrm>
          <a:prstGeom prst="rect">
            <a:avLst/>
          </a:prstGeom>
          <a:noFill/>
        </p:spPr>
        <p:txBody>
          <a:bodyPr wrap="square" rtlCol="0">
            <a:spAutoFit/>
          </a:bodyPr>
          <a:lstStyle/>
          <a:p>
            <a:r>
              <a:rPr lang="en-CA" dirty="0" smtClean="0">
                <a:solidFill>
                  <a:schemeClr val="tx2"/>
                </a:solidFill>
              </a:rPr>
              <a:t>Use of the WCI framework to support: </a:t>
            </a:r>
          </a:p>
          <a:p>
            <a:endParaRPr lang="en-CA" dirty="0" smtClean="0">
              <a:solidFill>
                <a:schemeClr val="tx2"/>
              </a:solidFill>
            </a:endParaRPr>
          </a:p>
          <a:p>
            <a:pPr marL="180975" indent="-180975">
              <a:buFont typeface="Arial" pitchFamily="34" charset="0"/>
              <a:buChar char="•"/>
            </a:pPr>
            <a:r>
              <a:rPr lang="en-CA" dirty="0" smtClean="0">
                <a:solidFill>
                  <a:schemeClr val="tx2"/>
                </a:solidFill>
                <a:latin typeface="Arial"/>
                <a:ea typeface="Calibri"/>
                <a:cs typeface="Times New Roman"/>
              </a:rPr>
              <a:t>Comprehensive mapping exercise</a:t>
            </a:r>
          </a:p>
          <a:p>
            <a:pPr marL="180975" indent="-180975">
              <a:buFont typeface="Arial" pitchFamily="34" charset="0"/>
              <a:buChar char="•"/>
            </a:pPr>
            <a:endParaRPr lang="en-CA" dirty="0" smtClean="0">
              <a:solidFill>
                <a:schemeClr val="tx2"/>
              </a:solidFill>
            </a:endParaRPr>
          </a:p>
          <a:p>
            <a:pPr marL="180975" indent="-180975">
              <a:buFont typeface="Arial" pitchFamily="34" charset="0"/>
              <a:buChar char="•"/>
            </a:pPr>
            <a:r>
              <a:rPr lang="en-CA" dirty="0" smtClean="0">
                <a:solidFill>
                  <a:schemeClr val="tx2"/>
                </a:solidFill>
              </a:rPr>
              <a:t>Appropriateness of  the Strategies and Action Plans </a:t>
            </a:r>
          </a:p>
          <a:p>
            <a:pPr marL="180975" indent="-180975">
              <a:buFont typeface="Arial" pitchFamily="34" charset="0"/>
              <a:buChar char="•"/>
            </a:pPr>
            <a:endParaRPr lang="en-CA" dirty="0" smtClean="0">
              <a:solidFill>
                <a:schemeClr val="tx2"/>
              </a:solidFill>
            </a:endParaRPr>
          </a:p>
          <a:p>
            <a:pPr marL="180975" indent="-180975">
              <a:buFont typeface="Arial" pitchFamily="34" charset="0"/>
              <a:buChar char="•"/>
            </a:pPr>
            <a:r>
              <a:rPr lang="en-CA" dirty="0" smtClean="0">
                <a:solidFill>
                  <a:schemeClr val="tx2"/>
                </a:solidFill>
              </a:rPr>
              <a:t>Measurement of  medium- and long-term outcomes</a:t>
            </a:r>
            <a:endParaRPr lang="en-CA" dirty="0">
              <a:solidFill>
                <a:schemeClr val="tx2"/>
              </a:solidFill>
            </a:endParaRPr>
          </a:p>
        </p:txBody>
      </p:sp>
      <p:sp>
        <p:nvSpPr>
          <p:cNvPr id="8" name="TextBox 7"/>
          <p:cNvSpPr txBox="1"/>
          <p:nvPr/>
        </p:nvSpPr>
        <p:spPr>
          <a:xfrm>
            <a:off x="395536" y="6457890"/>
            <a:ext cx="8172400" cy="400110"/>
          </a:xfrm>
          <a:prstGeom prst="rect">
            <a:avLst/>
          </a:prstGeom>
          <a:noFill/>
        </p:spPr>
        <p:txBody>
          <a:bodyPr wrap="square" rtlCol="0">
            <a:spAutoFit/>
          </a:bodyPr>
          <a:lstStyle/>
          <a:p>
            <a:r>
              <a:rPr lang="en-CA" sz="1000" b="1" dirty="0" smtClean="0"/>
              <a:t>Characteristics of a Welcoming Community,  </a:t>
            </a:r>
            <a:r>
              <a:rPr lang="en-CA" sz="1000" dirty="0" smtClean="0"/>
              <a:t>Victoria M. Esses, Leah K. Hamilton, Caroline Bennett-</a:t>
            </a:r>
            <a:r>
              <a:rPr lang="en-CA" sz="1000" dirty="0" err="1" smtClean="0"/>
              <a:t>AbuAyyash</a:t>
            </a:r>
            <a:r>
              <a:rPr lang="en-CA" sz="1000" dirty="0" smtClean="0"/>
              <a:t>, and Meyer Burstein, </a:t>
            </a:r>
          </a:p>
          <a:p>
            <a:r>
              <a:rPr lang="en-CA" sz="1000" i="1" dirty="0" smtClean="0"/>
              <a:t>Welcoming Communities Initiative, </a:t>
            </a:r>
            <a:r>
              <a:rPr lang="en-CA" sz="1000" dirty="0" smtClean="0"/>
              <a:t>March 2010</a:t>
            </a:r>
            <a:endParaRPr lang="en-CA" sz="1000" dirty="0"/>
          </a:p>
        </p:txBody>
      </p:sp>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withEffect">
                                  <p:stCondLst>
                                    <p:cond delay="0"/>
                                  </p:stCondLst>
                                  <p:childTnLst>
                                    <p:animMotion origin="layout" path="M -0.04722 0.00509 L 0.20278 0.00509 " pathEditMode="relative" rAng="0" ptsTypes="AA">
                                      <p:cBhvr>
                                        <p:cTn id="6" dur="3000" fill="hold"/>
                                        <p:tgtEl>
                                          <p:spTgt spid="5"/>
                                        </p:tgtEl>
                                        <p:attrNameLst>
                                          <p:attrName>ppt_x</p:attrName>
                                          <p:attrName>ppt_y</p:attrName>
                                        </p:attrNameLst>
                                      </p:cBhvr>
                                      <p:rCtr x="12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539750" y="2492375"/>
            <a:ext cx="8229600" cy="1143000"/>
          </a:xfrm>
        </p:spPr>
        <p:txBody>
          <a:bodyPr/>
          <a:lstStyle/>
          <a:p>
            <a:r>
              <a:rPr lang="en-CA" sz="3400" b="1" smtClean="0">
                <a:latin typeface="Arial" charset="0"/>
                <a:cs typeface="Arial" charset="0"/>
              </a:rPr>
              <a:t>Annexes</a:t>
            </a:r>
          </a:p>
        </p:txBody>
      </p:sp>
      <p:sp>
        <p:nvSpPr>
          <p:cNvPr id="3" name="Slide Number Placeholder 2"/>
          <p:cNvSpPr>
            <a:spLocks noGrp="1"/>
          </p:cNvSpPr>
          <p:nvPr>
            <p:ph type="sldNum" sz="quarter" idx="12"/>
          </p:nvPr>
        </p:nvSpPr>
        <p:spPr/>
        <p:txBody>
          <a:bodyPr/>
          <a:lstStyle/>
          <a:p>
            <a:pPr algn="r">
              <a:defRPr/>
            </a:pPr>
            <a:fld id="{1FC2B460-4179-4594-AB16-DF176DF955EC}" type="slidenum">
              <a:rPr lang="en-CA" smtClean="0"/>
              <a:pPr algn="r">
                <a:defRPr/>
              </a:pPr>
              <a:t>13</a:t>
            </a:fld>
            <a:endParaRPr lang="en-CA" dirty="0"/>
          </a:p>
        </p:txBody>
      </p:sp>
    </p:spTree>
  </p:cSld>
  <p:clrMapOvr>
    <a:masterClrMapping/>
  </p:clrMapOvr>
  <p:transition spd="slow">
    <p:pull dir="l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0"/>
            <a:ext cx="7330008" cy="908720"/>
          </a:xfrm>
        </p:spPr>
        <p:txBody>
          <a:bodyPr/>
          <a:lstStyle/>
          <a:p>
            <a:r>
              <a:rPr lang="en-CA" dirty="0" smtClean="0"/>
              <a:t>Some LIPs Accomplishments to Date</a:t>
            </a:r>
            <a:endParaRPr lang="en-CA" dirty="0"/>
          </a:p>
        </p:txBody>
      </p:sp>
      <p:sp>
        <p:nvSpPr>
          <p:cNvPr id="4" name="Slide Number Placeholder 3"/>
          <p:cNvSpPr>
            <a:spLocks noGrp="1"/>
          </p:cNvSpPr>
          <p:nvPr>
            <p:ph type="sldNum" sz="quarter" idx="12"/>
          </p:nvPr>
        </p:nvSpPr>
        <p:spPr/>
        <p:txBody>
          <a:bodyPr/>
          <a:lstStyle/>
          <a:p>
            <a:pPr algn="r">
              <a:defRPr/>
            </a:pPr>
            <a:fld id="{1FC2B460-4179-4594-AB16-DF176DF955EC}" type="slidenum">
              <a:rPr lang="en-CA" smtClean="0"/>
              <a:pPr algn="r">
                <a:defRPr/>
              </a:pPr>
              <a:t>14</a:t>
            </a:fld>
            <a:endParaRPr lang="en-CA" dirty="0"/>
          </a:p>
        </p:txBody>
      </p:sp>
      <p:graphicFrame>
        <p:nvGraphicFramePr>
          <p:cNvPr id="5" name="Table 4"/>
          <p:cNvGraphicFramePr>
            <a:graphicFrameLocks noGrp="1"/>
          </p:cNvGraphicFramePr>
          <p:nvPr/>
        </p:nvGraphicFramePr>
        <p:xfrm>
          <a:off x="179512" y="908720"/>
          <a:ext cx="8784976" cy="5637064"/>
        </p:xfrm>
        <a:graphic>
          <a:graphicData uri="http://schemas.openxmlformats.org/drawingml/2006/table">
            <a:tbl>
              <a:tblPr/>
              <a:tblGrid>
                <a:gridCol w="1224136"/>
                <a:gridCol w="7560840"/>
              </a:tblGrid>
              <a:tr h="1601298">
                <a:tc>
                  <a:txBody>
                    <a:bodyPr/>
                    <a:lstStyle/>
                    <a:p>
                      <a:pPr algn="l">
                        <a:spcAft>
                          <a:spcPts val="0"/>
                        </a:spcAft>
                      </a:pPr>
                      <a:r>
                        <a:rPr lang="en-CA" sz="1100" b="1" i="1" dirty="0">
                          <a:solidFill>
                            <a:schemeClr val="tx2"/>
                          </a:solidFill>
                          <a:latin typeface="Arial"/>
                          <a:ea typeface="Calibri"/>
                          <a:cs typeface="Times New Roman"/>
                        </a:rPr>
                        <a:t>Newcomer needs assessed and community assets and gaps mapped.</a:t>
                      </a:r>
                      <a:endParaRPr lang="en-CA" sz="1100" dirty="0">
                        <a:solidFill>
                          <a:schemeClr val="tx2"/>
                        </a:solidFill>
                        <a:latin typeface="Consolas"/>
                        <a:ea typeface="Calibri"/>
                        <a:cs typeface="Times New Roman"/>
                      </a:endParaRPr>
                    </a:p>
                  </a:txBody>
                  <a:tcPr marL="53009" marR="53009" marT="26504" marB="2650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l">
                        <a:spcAft>
                          <a:spcPts val="0"/>
                        </a:spcAft>
                      </a:pPr>
                      <a:r>
                        <a:rPr lang="en-CA" sz="1100" u="sng" dirty="0">
                          <a:solidFill>
                            <a:schemeClr val="tx2"/>
                          </a:solidFill>
                          <a:latin typeface="Arial"/>
                          <a:ea typeface="Calibri"/>
                          <a:cs typeface="Times New Roman"/>
                        </a:rPr>
                        <a:t>Improved access to newcomers and clearer information about their needs and existing services</a:t>
                      </a:r>
                      <a:endParaRPr lang="en-CA" sz="1100" dirty="0">
                        <a:solidFill>
                          <a:schemeClr val="tx2"/>
                        </a:solidFill>
                        <a:latin typeface="Calibri"/>
                        <a:ea typeface="Calibri"/>
                        <a:cs typeface="Times New Roman"/>
                      </a:endParaRPr>
                    </a:p>
                    <a:p>
                      <a:pPr marL="342900" lvl="0" indent="-342900" algn="l">
                        <a:spcAft>
                          <a:spcPts val="0"/>
                        </a:spcAft>
                        <a:buFont typeface="Symbol"/>
                        <a:buChar char=""/>
                      </a:pPr>
                      <a:r>
                        <a:rPr lang="en-CA" sz="1100" dirty="0">
                          <a:solidFill>
                            <a:schemeClr val="tx2"/>
                          </a:solidFill>
                          <a:latin typeface="Arial"/>
                          <a:ea typeface="Calibri"/>
                          <a:cs typeface="Times New Roman"/>
                        </a:rPr>
                        <a:t>Engaged of a wide cross-section of newcomers including those who had not visited a SPO.</a:t>
                      </a:r>
                      <a:endParaRPr lang="en-CA" sz="1100" dirty="0">
                        <a:solidFill>
                          <a:schemeClr val="tx2"/>
                        </a:solidFill>
                        <a:latin typeface="Calibri"/>
                        <a:ea typeface="Calibri"/>
                        <a:cs typeface="Times New Roman"/>
                      </a:endParaRPr>
                    </a:p>
                    <a:p>
                      <a:pPr marL="342900" lvl="0" indent="-342900" algn="l">
                        <a:spcAft>
                          <a:spcPts val="0"/>
                        </a:spcAft>
                        <a:buFont typeface="Symbol"/>
                        <a:buChar char=""/>
                      </a:pPr>
                      <a:r>
                        <a:rPr lang="en-US" sz="1100" dirty="0">
                          <a:solidFill>
                            <a:schemeClr val="tx2"/>
                          </a:solidFill>
                          <a:latin typeface="Arial"/>
                          <a:ea typeface="Calibri"/>
                          <a:cs typeface="Times New Roman"/>
                        </a:rPr>
                        <a:t>Improved community consultation and buy-in to support the LIPs process.</a:t>
                      </a:r>
                      <a:endParaRPr lang="en-CA" sz="1100" dirty="0">
                        <a:solidFill>
                          <a:schemeClr val="tx2"/>
                        </a:solidFill>
                        <a:latin typeface="Calibri"/>
                        <a:ea typeface="Calibri"/>
                        <a:cs typeface="Times New Roman"/>
                      </a:endParaRPr>
                    </a:p>
                    <a:p>
                      <a:pPr marL="342900" lvl="0" indent="-342900" algn="l">
                        <a:spcAft>
                          <a:spcPts val="0"/>
                        </a:spcAft>
                        <a:buFont typeface="Symbol"/>
                        <a:buChar char=""/>
                      </a:pPr>
                      <a:r>
                        <a:rPr lang="en-CA" sz="1100" dirty="0">
                          <a:solidFill>
                            <a:schemeClr val="tx2"/>
                          </a:solidFill>
                          <a:latin typeface="Arial"/>
                          <a:ea typeface="Calibri"/>
                          <a:cs typeface="Times New Roman"/>
                        </a:rPr>
                        <a:t>Enhanced awareness of newcomer needs and detailed mapping of settlement and mainstream service gaps. </a:t>
                      </a:r>
                      <a:endParaRPr lang="en-CA" sz="1100" dirty="0">
                        <a:solidFill>
                          <a:schemeClr val="tx2"/>
                        </a:solidFill>
                        <a:latin typeface="Calibri"/>
                        <a:ea typeface="Calibri"/>
                        <a:cs typeface="Times New Roman"/>
                      </a:endParaRPr>
                    </a:p>
                    <a:p>
                      <a:pPr marL="342900" lvl="0" indent="-342900" algn="l">
                        <a:spcAft>
                          <a:spcPts val="0"/>
                        </a:spcAft>
                        <a:buFont typeface="Symbol"/>
                        <a:buChar char=""/>
                      </a:pPr>
                      <a:r>
                        <a:rPr lang="en-US" sz="1100" dirty="0">
                          <a:solidFill>
                            <a:schemeClr val="tx2"/>
                          </a:solidFill>
                          <a:latin typeface="Arial"/>
                          <a:ea typeface="Calibri"/>
                          <a:cs typeface="Times New Roman"/>
                        </a:rPr>
                        <a:t>Utilized the tremendous amount of tacit knowledge and expertise available at the local level to enhance planning and to arrive at solutions attuned to local needs and capacities.</a:t>
                      </a:r>
                      <a:endParaRPr lang="en-CA" sz="1100" dirty="0">
                        <a:solidFill>
                          <a:schemeClr val="tx2"/>
                        </a:solidFill>
                        <a:latin typeface="Calibri"/>
                        <a:ea typeface="Calibri"/>
                        <a:cs typeface="Times New Roman"/>
                      </a:endParaRPr>
                    </a:p>
                    <a:p>
                      <a:pPr marL="342900" lvl="0" indent="-342900" algn="l">
                        <a:spcAft>
                          <a:spcPts val="0"/>
                        </a:spcAft>
                        <a:buFont typeface="Symbol"/>
                        <a:buChar char=""/>
                      </a:pPr>
                      <a:r>
                        <a:rPr lang="en-US" sz="1100" dirty="0">
                          <a:solidFill>
                            <a:schemeClr val="tx2"/>
                          </a:solidFill>
                          <a:latin typeface="Arial"/>
                          <a:ea typeface="Calibri"/>
                          <a:cs typeface="Times New Roman"/>
                        </a:rPr>
                        <a:t>Facilitated the sharing of knowledge, information and best practices to benefit all stakeholders.</a:t>
                      </a:r>
                      <a:endParaRPr lang="en-CA" sz="1100" dirty="0">
                        <a:solidFill>
                          <a:schemeClr val="tx2"/>
                        </a:solidFill>
                        <a:latin typeface="Calibri"/>
                        <a:ea typeface="Calibri"/>
                        <a:cs typeface="Times New Roman"/>
                      </a:endParaRPr>
                    </a:p>
                    <a:p>
                      <a:pPr marL="342900" lvl="0" indent="-342900" algn="l">
                        <a:spcAft>
                          <a:spcPts val="0"/>
                        </a:spcAft>
                        <a:buFont typeface="Symbol"/>
                        <a:buChar char=""/>
                      </a:pPr>
                      <a:r>
                        <a:rPr lang="en-CA" sz="1100" dirty="0">
                          <a:solidFill>
                            <a:schemeClr val="tx2"/>
                          </a:solidFill>
                          <a:latin typeface="Arial"/>
                          <a:ea typeface="Calibri"/>
                          <a:cs typeface="Times New Roman"/>
                        </a:rPr>
                        <a:t>Targeted recommendations for appropriate policy responses to address community-based issues.</a:t>
                      </a:r>
                      <a:endParaRPr lang="en-CA" sz="1100" dirty="0">
                        <a:solidFill>
                          <a:schemeClr val="tx2"/>
                        </a:solidFill>
                        <a:latin typeface="Calibri"/>
                        <a:ea typeface="Calibri"/>
                        <a:cs typeface="Times New Roman"/>
                      </a:endParaRPr>
                    </a:p>
                    <a:p>
                      <a:pPr marL="342900" lvl="0" indent="-342900" algn="l">
                        <a:spcAft>
                          <a:spcPts val="0"/>
                        </a:spcAft>
                        <a:buFont typeface="Symbol"/>
                        <a:buChar char=""/>
                      </a:pPr>
                      <a:r>
                        <a:rPr lang="en-CA" sz="1100" dirty="0">
                          <a:solidFill>
                            <a:schemeClr val="tx2"/>
                          </a:solidFill>
                          <a:latin typeface="Arial"/>
                          <a:ea typeface="Calibri"/>
                          <a:cs typeface="Times New Roman"/>
                        </a:rPr>
                        <a:t>Provided the structure and staff needed to ensure coherence and maintain momentum within a community</a:t>
                      </a:r>
                      <a:r>
                        <a:rPr lang="en-CA" sz="1100" dirty="0" smtClean="0">
                          <a:solidFill>
                            <a:schemeClr val="tx2"/>
                          </a:solidFill>
                          <a:latin typeface="Arial"/>
                          <a:ea typeface="Calibri"/>
                          <a:cs typeface="Times New Roman"/>
                        </a:rPr>
                        <a:t>.</a:t>
                      </a:r>
                      <a:endParaRPr lang="en-CA" sz="1100" dirty="0">
                        <a:solidFill>
                          <a:schemeClr val="tx2"/>
                        </a:solidFill>
                        <a:latin typeface="Calibri"/>
                        <a:ea typeface="Calibri"/>
                        <a:cs typeface="Times New Roman"/>
                      </a:endParaRPr>
                    </a:p>
                  </a:txBody>
                  <a:tcPr marL="53009" marR="53009" marT="26504" marB="2650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r>
              <a:tr h="1062998">
                <a:tc>
                  <a:txBody>
                    <a:bodyPr/>
                    <a:lstStyle/>
                    <a:p>
                      <a:pPr algn="l">
                        <a:spcAft>
                          <a:spcPts val="0"/>
                        </a:spcAft>
                      </a:pPr>
                      <a:r>
                        <a:rPr lang="en-CA" sz="1100" b="1" i="1">
                          <a:solidFill>
                            <a:schemeClr val="tx2"/>
                          </a:solidFill>
                          <a:latin typeface="Arial"/>
                          <a:ea typeface="Calibri"/>
                          <a:cs typeface="Times New Roman"/>
                        </a:rPr>
                        <a:t>Expanded number and diversity of stakeholders. </a:t>
                      </a:r>
                      <a:endParaRPr lang="en-CA" sz="1100">
                        <a:solidFill>
                          <a:schemeClr val="tx2"/>
                        </a:solidFill>
                        <a:latin typeface="Consolas"/>
                        <a:ea typeface="Calibri"/>
                        <a:cs typeface="Times New Roman"/>
                      </a:endParaRPr>
                    </a:p>
                  </a:txBody>
                  <a:tcPr marL="53009" marR="53009" marT="26504" marB="2650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a:spcAft>
                          <a:spcPts val="0"/>
                        </a:spcAft>
                      </a:pPr>
                      <a:r>
                        <a:rPr lang="en-CA" sz="1100" u="sng">
                          <a:solidFill>
                            <a:schemeClr val="tx2"/>
                          </a:solidFill>
                          <a:latin typeface="Arial"/>
                          <a:ea typeface="Calibri"/>
                          <a:cs typeface="Times New Roman"/>
                        </a:rPr>
                        <a:t>Created broad-based partnerships with key stakeholders</a:t>
                      </a:r>
                      <a:endParaRPr lang="en-CA" sz="1100">
                        <a:solidFill>
                          <a:schemeClr val="tx2"/>
                        </a:solidFill>
                        <a:latin typeface="Calibri"/>
                        <a:ea typeface="Calibri"/>
                        <a:cs typeface="Times New Roman"/>
                      </a:endParaRPr>
                    </a:p>
                    <a:p>
                      <a:pPr marL="342900" lvl="0" indent="-342900" algn="l">
                        <a:spcAft>
                          <a:spcPts val="0"/>
                        </a:spcAft>
                        <a:buFont typeface="Symbol"/>
                        <a:buChar char=""/>
                      </a:pPr>
                      <a:r>
                        <a:rPr lang="en-US" sz="1100">
                          <a:solidFill>
                            <a:schemeClr val="tx2"/>
                          </a:solidFill>
                          <a:latin typeface="Arial"/>
                          <a:ea typeface="Calibri"/>
                          <a:cs typeface="Times New Roman"/>
                        </a:rPr>
                        <a:t>Expanded the breadth of stakeholders (especially between organizations that were previously not working together).</a:t>
                      </a:r>
                      <a:endParaRPr lang="en-CA" sz="1100">
                        <a:solidFill>
                          <a:schemeClr val="tx2"/>
                        </a:solidFill>
                        <a:latin typeface="Calibri"/>
                        <a:ea typeface="Calibri"/>
                        <a:cs typeface="Times New Roman"/>
                      </a:endParaRPr>
                    </a:p>
                    <a:p>
                      <a:pPr marL="342900" lvl="0" indent="-342900" algn="l">
                        <a:spcAft>
                          <a:spcPts val="0"/>
                        </a:spcAft>
                        <a:buFont typeface="Symbol"/>
                        <a:buChar char=""/>
                      </a:pPr>
                      <a:r>
                        <a:rPr lang="en-US" sz="1100">
                          <a:solidFill>
                            <a:schemeClr val="tx2"/>
                          </a:solidFill>
                          <a:latin typeface="Arial"/>
                          <a:ea typeface="Calibri"/>
                          <a:cs typeface="Times New Roman"/>
                        </a:rPr>
                        <a:t>Improved focus by encouraging all partners to work toward common goals.</a:t>
                      </a:r>
                      <a:endParaRPr lang="en-CA" sz="1100">
                        <a:solidFill>
                          <a:schemeClr val="tx2"/>
                        </a:solidFill>
                        <a:latin typeface="Calibri"/>
                        <a:ea typeface="Calibri"/>
                        <a:cs typeface="Times New Roman"/>
                      </a:endParaRPr>
                    </a:p>
                    <a:p>
                      <a:pPr marL="342900" lvl="0" indent="-342900" algn="l">
                        <a:spcAft>
                          <a:spcPts val="0"/>
                        </a:spcAft>
                        <a:buFont typeface="Symbol"/>
                        <a:buChar char=""/>
                      </a:pPr>
                      <a:r>
                        <a:rPr lang="en-US" sz="1100">
                          <a:solidFill>
                            <a:schemeClr val="tx2"/>
                          </a:solidFill>
                          <a:latin typeface="Arial"/>
                          <a:ea typeface="Calibri"/>
                          <a:cs typeface="Times New Roman"/>
                        </a:rPr>
                        <a:t>Engaged all levels of government as partners to achieve more comprehensive planning on immigration and settlement.</a:t>
                      </a:r>
                      <a:endParaRPr lang="en-CA" sz="1100">
                        <a:solidFill>
                          <a:schemeClr val="tx2"/>
                        </a:solidFill>
                        <a:latin typeface="Calibri"/>
                        <a:ea typeface="Calibri"/>
                        <a:cs typeface="Times New Roman"/>
                      </a:endParaRPr>
                    </a:p>
                  </a:txBody>
                  <a:tcPr marL="53009" marR="53009" marT="26504" marB="2650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1027704">
                <a:tc>
                  <a:txBody>
                    <a:bodyPr/>
                    <a:lstStyle/>
                    <a:p>
                      <a:pPr algn="l">
                        <a:spcAft>
                          <a:spcPts val="0"/>
                        </a:spcAft>
                      </a:pPr>
                      <a:r>
                        <a:rPr lang="en-CA" sz="1100" b="1" i="1">
                          <a:solidFill>
                            <a:schemeClr val="tx2"/>
                          </a:solidFill>
                          <a:latin typeface="Arial"/>
                          <a:ea typeface="Calibri"/>
                          <a:cs typeface="Times New Roman"/>
                        </a:rPr>
                        <a:t>Partnerships developed for planning and setting priorities.</a:t>
                      </a:r>
                      <a:endParaRPr lang="en-CA" sz="1100">
                        <a:solidFill>
                          <a:schemeClr val="tx2"/>
                        </a:solidFill>
                        <a:latin typeface="Consolas"/>
                        <a:ea typeface="Calibri"/>
                        <a:cs typeface="Times New Roman"/>
                      </a:endParaRPr>
                    </a:p>
                  </a:txBody>
                  <a:tcPr marL="53009" marR="53009" marT="26504" marB="2650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l">
                        <a:spcAft>
                          <a:spcPts val="0"/>
                        </a:spcAft>
                      </a:pPr>
                      <a:r>
                        <a:rPr lang="en-CA" sz="1100" u="sng" dirty="0">
                          <a:solidFill>
                            <a:schemeClr val="tx2"/>
                          </a:solidFill>
                          <a:latin typeface="Arial"/>
                          <a:ea typeface="Calibri"/>
                          <a:cs typeface="Times New Roman"/>
                        </a:rPr>
                        <a:t>Facilitated new connections and collaborations </a:t>
                      </a:r>
                      <a:endParaRPr lang="en-CA" sz="1100" dirty="0">
                        <a:solidFill>
                          <a:schemeClr val="tx2"/>
                        </a:solidFill>
                        <a:latin typeface="Calibri"/>
                        <a:ea typeface="Calibri"/>
                        <a:cs typeface="Times New Roman"/>
                      </a:endParaRPr>
                    </a:p>
                    <a:p>
                      <a:pPr marL="342900" lvl="0" indent="-342900" algn="l">
                        <a:spcAft>
                          <a:spcPts val="0"/>
                        </a:spcAft>
                        <a:buFont typeface="Symbol"/>
                        <a:buChar char=""/>
                      </a:pPr>
                      <a:r>
                        <a:rPr lang="en-CA" sz="1100" dirty="0">
                          <a:solidFill>
                            <a:schemeClr val="tx2"/>
                          </a:solidFill>
                          <a:latin typeface="Arial"/>
                          <a:ea typeface="Calibri"/>
                          <a:cs typeface="Times New Roman"/>
                        </a:rPr>
                        <a:t>Increased capacity for building and maintaining relationships and for knowledge sharing and co-production.</a:t>
                      </a:r>
                      <a:endParaRPr lang="en-CA" sz="1100" dirty="0">
                        <a:solidFill>
                          <a:schemeClr val="tx2"/>
                        </a:solidFill>
                        <a:latin typeface="Calibri"/>
                        <a:ea typeface="Calibri"/>
                        <a:cs typeface="Times New Roman"/>
                      </a:endParaRPr>
                    </a:p>
                    <a:p>
                      <a:pPr marL="342900" lvl="0" indent="-342900" algn="l">
                        <a:spcAft>
                          <a:spcPts val="0"/>
                        </a:spcAft>
                        <a:buFont typeface="Symbol"/>
                        <a:buChar char=""/>
                      </a:pPr>
                      <a:r>
                        <a:rPr lang="en-CA" sz="1100" dirty="0">
                          <a:solidFill>
                            <a:schemeClr val="tx2"/>
                          </a:solidFill>
                          <a:latin typeface="Arial"/>
                          <a:ea typeface="Calibri"/>
                          <a:cs typeface="Times New Roman"/>
                        </a:rPr>
                        <a:t>Linked pre-existing community initiatives and partnerships, and linked employment, settlement and integration services in one place.</a:t>
                      </a:r>
                      <a:endParaRPr lang="en-CA" sz="1100" dirty="0">
                        <a:solidFill>
                          <a:schemeClr val="tx2"/>
                        </a:solidFill>
                        <a:latin typeface="Calibri"/>
                        <a:ea typeface="Calibri"/>
                        <a:cs typeface="Times New Roman"/>
                      </a:endParaRPr>
                    </a:p>
                    <a:p>
                      <a:pPr marL="342900" lvl="0" indent="-342900" algn="l">
                        <a:spcAft>
                          <a:spcPts val="0"/>
                        </a:spcAft>
                        <a:buFont typeface="Symbol"/>
                        <a:buChar char=""/>
                      </a:pPr>
                      <a:r>
                        <a:rPr lang="en-CA" sz="1100" dirty="0">
                          <a:solidFill>
                            <a:schemeClr val="tx2"/>
                          </a:solidFill>
                          <a:latin typeface="Arial"/>
                          <a:ea typeface="Calibri"/>
                          <a:cs typeface="Times New Roman"/>
                        </a:rPr>
                        <a:t>LIPs bring many new players to the table that otherwise would not collaborate. </a:t>
                      </a:r>
                      <a:endParaRPr lang="en-CA" sz="1100" dirty="0">
                        <a:solidFill>
                          <a:schemeClr val="tx2"/>
                        </a:solidFill>
                        <a:latin typeface="Calibri"/>
                        <a:ea typeface="Calibri"/>
                        <a:cs typeface="Times New Roman"/>
                      </a:endParaRPr>
                    </a:p>
                  </a:txBody>
                  <a:tcPr marL="53009" marR="53009" marT="26504" marB="2650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r>
              <a:tr h="1945064">
                <a:tc>
                  <a:txBody>
                    <a:bodyPr/>
                    <a:lstStyle/>
                    <a:p>
                      <a:pPr algn="l">
                        <a:spcAft>
                          <a:spcPts val="0"/>
                        </a:spcAft>
                      </a:pPr>
                      <a:r>
                        <a:rPr lang="en-CA" sz="1100" b="1" i="1" dirty="0">
                          <a:solidFill>
                            <a:schemeClr val="tx2"/>
                          </a:solidFill>
                          <a:latin typeface="Arial"/>
                          <a:ea typeface="Calibri"/>
                          <a:cs typeface="Times New Roman"/>
                        </a:rPr>
                        <a:t>Adapted programming and service delivery by mainstream institutions.</a:t>
                      </a:r>
                      <a:endParaRPr lang="en-CA" sz="1100" dirty="0">
                        <a:solidFill>
                          <a:schemeClr val="tx2"/>
                        </a:solidFill>
                        <a:latin typeface="Consolas"/>
                        <a:ea typeface="Calibri"/>
                        <a:cs typeface="Times New Roman"/>
                      </a:endParaRPr>
                    </a:p>
                  </a:txBody>
                  <a:tcPr marL="53009" marR="53009" marT="26504" marB="2650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a:spcAft>
                          <a:spcPts val="0"/>
                        </a:spcAft>
                      </a:pPr>
                      <a:r>
                        <a:rPr lang="en-CA" sz="1100" u="sng" dirty="0">
                          <a:solidFill>
                            <a:schemeClr val="tx2"/>
                          </a:solidFill>
                          <a:latin typeface="Arial"/>
                          <a:ea typeface="Calibri"/>
                          <a:cs typeface="Times New Roman"/>
                        </a:rPr>
                        <a:t>Leveraged funding for projects to benefit immigrant settlement and integration</a:t>
                      </a:r>
                      <a:endParaRPr lang="en-CA" sz="1100" dirty="0">
                        <a:solidFill>
                          <a:schemeClr val="tx2"/>
                        </a:solidFill>
                        <a:latin typeface="Calibri"/>
                        <a:ea typeface="Calibri"/>
                        <a:cs typeface="Times New Roman"/>
                      </a:endParaRPr>
                    </a:p>
                    <a:p>
                      <a:pPr marL="342900" lvl="0" indent="-342900" algn="l">
                        <a:spcAft>
                          <a:spcPts val="0"/>
                        </a:spcAft>
                        <a:buFont typeface="Symbol"/>
                        <a:buChar char=""/>
                      </a:pPr>
                      <a:r>
                        <a:rPr lang="en-CA" sz="1100" i="1" dirty="0">
                          <a:solidFill>
                            <a:schemeClr val="tx2"/>
                          </a:solidFill>
                          <a:latin typeface="Arial"/>
                          <a:ea typeface="Calibri"/>
                          <a:cs typeface="Times New Roman"/>
                        </a:rPr>
                        <a:t>London</a:t>
                      </a:r>
                      <a:endParaRPr lang="en-CA" sz="1100" dirty="0">
                        <a:solidFill>
                          <a:schemeClr val="tx2"/>
                        </a:solidFill>
                        <a:latin typeface="Calibri"/>
                        <a:ea typeface="Calibri"/>
                        <a:cs typeface="Times New Roman"/>
                      </a:endParaRPr>
                    </a:p>
                    <a:p>
                      <a:pPr marL="742950" lvl="1" indent="-285750" algn="l">
                        <a:spcAft>
                          <a:spcPts val="0"/>
                        </a:spcAft>
                        <a:buFont typeface="Times New Roman"/>
                        <a:buChar char="–"/>
                      </a:pPr>
                      <a:r>
                        <a:rPr lang="en-CA" sz="1100" dirty="0">
                          <a:solidFill>
                            <a:schemeClr val="tx2"/>
                          </a:solidFill>
                          <a:latin typeface="Arial"/>
                          <a:ea typeface="Calibri"/>
                          <a:cs typeface="Times New Roman"/>
                        </a:rPr>
                        <a:t>A successful application from members of the Health and Well-being Sub-council, led by Family Service Thames Valley, was submitted to the Healthy Communities Fund (MCI) with some matching funds from the United Way. The total amount on this application for the two years is approximately $115,000. This includes in-kind contributions from 6 organizations and $50,000 from the Healthy Communities Fund. </a:t>
                      </a:r>
                      <a:endParaRPr lang="en-CA" sz="1100" dirty="0">
                        <a:solidFill>
                          <a:schemeClr val="tx2"/>
                        </a:solidFill>
                        <a:latin typeface="Calibri"/>
                        <a:ea typeface="Calibri"/>
                        <a:cs typeface="Times New Roman"/>
                      </a:endParaRPr>
                    </a:p>
                    <a:p>
                      <a:pPr marL="742950" lvl="1" indent="-285750" algn="l">
                        <a:spcAft>
                          <a:spcPts val="0"/>
                        </a:spcAft>
                        <a:buFont typeface="Times New Roman"/>
                        <a:buChar char="–"/>
                      </a:pPr>
                      <a:r>
                        <a:rPr lang="en-CA" sz="1100" dirty="0">
                          <a:solidFill>
                            <a:schemeClr val="tx2"/>
                          </a:solidFill>
                          <a:latin typeface="Arial"/>
                          <a:ea typeface="Calibri"/>
                          <a:cs typeface="Times New Roman"/>
                        </a:rPr>
                        <a:t>A pending application has been submitted to the Trillium Fund for $75,000 per year for three years. </a:t>
                      </a:r>
                      <a:endParaRPr lang="en-CA" sz="1100" dirty="0">
                        <a:solidFill>
                          <a:schemeClr val="tx2"/>
                        </a:solidFill>
                        <a:latin typeface="Calibri"/>
                        <a:ea typeface="Calibri"/>
                        <a:cs typeface="Times New Roman"/>
                      </a:endParaRPr>
                    </a:p>
                    <a:p>
                      <a:pPr marL="342900" lvl="0" indent="-342900" algn="l">
                        <a:spcAft>
                          <a:spcPts val="0"/>
                        </a:spcAft>
                        <a:buFont typeface="Symbol"/>
                        <a:buChar char=""/>
                      </a:pPr>
                      <a:r>
                        <a:rPr lang="en-CA" sz="1100" i="1" dirty="0">
                          <a:solidFill>
                            <a:schemeClr val="tx2"/>
                          </a:solidFill>
                          <a:latin typeface="Arial"/>
                          <a:ea typeface="Calibri"/>
                          <a:cs typeface="Times New Roman"/>
                        </a:rPr>
                        <a:t>Ottawa</a:t>
                      </a:r>
                      <a:endParaRPr lang="en-CA" sz="1100" dirty="0">
                        <a:solidFill>
                          <a:schemeClr val="tx2"/>
                        </a:solidFill>
                        <a:latin typeface="Calibri"/>
                        <a:ea typeface="Calibri"/>
                        <a:cs typeface="Times New Roman"/>
                      </a:endParaRPr>
                    </a:p>
                    <a:p>
                      <a:pPr marL="742950" lvl="1" indent="-285750" algn="l">
                        <a:spcAft>
                          <a:spcPts val="0"/>
                        </a:spcAft>
                        <a:buFont typeface="Times New Roman"/>
                        <a:buChar char="–"/>
                      </a:pPr>
                      <a:r>
                        <a:rPr lang="en-CA" sz="1100" dirty="0">
                          <a:solidFill>
                            <a:schemeClr val="tx2"/>
                          </a:solidFill>
                          <a:latin typeface="Arial"/>
                          <a:ea typeface="Calibri"/>
                          <a:cs typeface="Times New Roman"/>
                        </a:rPr>
                        <a:t>A grant for $114,000 over two years was received from the Community Foundation in support of developing OLIP’s communications capacity – essentially, an investment in the secretariat.</a:t>
                      </a:r>
                      <a:endParaRPr lang="en-CA" sz="1100" dirty="0">
                        <a:solidFill>
                          <a:schemeClr val="tx2"/>
                        </a:solidFill>
                        <a:latin typeface="Calibri"/>
                        <a:ea typeface="Calibri"/>
                        <a:cs typeface="Times New Roman"/>
                      </a:endParaRPr>
                    </a:p>
                    <a:p>
                      <a:pPr marL="742950" lvl="1" indent="-285750" algn="l">
                        <a:spcAft>
                          <a:spcPts val="0"/>
                        </a:spcAft>
                        <a:buFont typeface="Times New Roman"/>
                        <a:buChar char="–"/>
                      </a:pPr>
                      <a:r>
                        <a:rPr lang="en-CA" sz="1100" dirty="0">
                          <a:solidFill>
                            <a:schemeClr val="tx2"/>
                          </a:solidFill>
                          <a:latin typeface="Arial"/>
                          <a:ea typeface="Calibri"/>
                          <a:cs typeface="Times New Roman"/>
                        </a:rPr>
                        <a:t>Additional applications in various areas are pending.</a:t>
                      </a:r>
                      <a:endParaRPr lang="en-CA" sz="1100" dirty="0">
                        <a:solidFill>
                          <a:schemeClr val="tx2"/>
                        </a:solidFill>
                        <a:latin typeface="Calibri"/>
                        <a:ea typeface="Calibri"/>
                        <a:cs typeface="Times New Roman"/>
                      </a:endParaRPr>
                    </a:p>
                  </a:txBody>
                  <a:tcPr marL="53009" marR="53009" marT="26504" marB="2650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bl>
          </a:graphicData>
        </a:graphic>
      </p:graphicFrame>
      <p:sp>
        <p:nvSpPr>
          <p:cNvPr id="40961"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chemeClr val="tx1"/>
                </a:solidFill>
                <a:effectLst/>
                <a:latin typeface="Arial" pitchFamily="34" charset="0"/>
                <a:cs typeface="Arial" pitchFamily="34" charset="0"/>
              </a:rPr>
              <a:t/>
            </a:r>
            <a:br>
              <a:rPr kumimoji="0" lang="en-CA" sz="1800" b="0" i="0" u="none" strike="noStrike" cap="none" normalizeH="0" baseline="0" smtClean="0">
                <a:ln>
                  <a:noFill/>
                </a:ln>
                <a:solidFill>
                  <a:schemeClr val="tx1"/>
                </a:solidFill>
                <a:effectLst/>
                <a:latin typeface="Arial" pitchFamily="34" charset="0"/>
                <a:cs typeface="Arial" pitchFamily="34" charset="0"/>
              </a:rPr>
            </a:br>
            <a:endParaRPr kumimoji="0" lang="en-CA"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spd="slow">
    <p:pull dir="l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8" y="1052736"/>
            <a:ext cx="7774632" cy="4525963"/>
          </a:xfrm>
        </p:spPr>
        <p:txBody>
          <a:bodyPr>
            <a:noAutofit/>
          </a:bodyPr>
          <a:lstStyle/>
          <a:p>
            <a:endParaRPr lang="en-US" sz="1400" dirty="0" smtClean="0"/>
          </a:p>
          <a:p>
            <a:pPr>
              <a:buNone/>
            </a:pPr>
            <a:r>
              <a:rPr lang="en-US" sz="1400" dirty="0" smtClean="0"/>
              <a:t>      The modernized Settlement Program is complemented by regional strategies led by some provinces.  For example:</a:t>
            </a:r>
          </a:p>
          <a:p>
            <a:pPr>
              <a:buNone/>
            </a:pPr>
            <a:endParaRPr lang="en-US" sz="1400" dirty="0" smtClean="0"/>
          </a:p>
          <a:p>
            <a:pPr lvl="1"/>
            <a:r>
              <a:rPr lang="en-US" sz="1400" dirty="0" smtClean="0"/>
              <a:t>Welcome BC Engages diverse sectors and groups to enhance social cohesion by funding projects that foster inclusive and vibrant communities. www.welcomebc.ca</a:t>
            </a:r>
          </a:p>
          <a:p>
            <a:pPr lvl="1"/>
            <a:endParaRPr lang="en-US" sz="1400" dirty="0" smtClean="0"/>
          </a:p>
          <a:p>
            <a:pPr lvl="1"/>
            <a:r>
              <a:rPr lang="en-US" sz="1400" dirty="0" smtClean="0"/>
              <a:t>Welcoming Communities Manitoba Initiative Provides funding to a wide range partners undertaking activities that build capacity to address discrimination, support social inclusion or increase public education and awareness. </a:t>
            </a:r>
          </a:p>
          <a:p>
            <a:pPr lvl="1"/>
            <a:endParaRPr lang="en-US" sz="1400" dirty="0" smtClean="0"/>
          </a:p>
          <a:p>
            <a:pPr lvl="1"/>
            <a:r>
              <a:rPr lang="en-US" sz="1400" dirty="0" smtClean="0"/>
              <a:t>Saskatchewan’s Community Connections Program Supports the goals of integration and retention by funding projects that increase newcomers' sense of belonging by actively engaging them in the planning and delivery of local projects.</a:t>
            </a:r>
          </a:p>
          <a:p>
            <a:pPr lvl="1">
              <a:buNone/>
            </a:pPr>
            <a:r>
              <a:rPr lang="en-US" sz="1400" dirty="0" smtClean="0"/>
              <a:t>	</a:t>
            </a:r>
          </a:p>
          <a:p>
            <a:pPr lvl="1"/>
            <a:r>
              <a:rPr lang="en-US" sz="1400" dirty="0" smtClean="0"/>
              <a:t>Quebec’s Regionalization Initiatives Includes regional conferences of elected officials, and some municipalities have signed three-year immigration agreements with the provincial immigration ministry.  </a:t>
            </a:r>
            <a:r>
              <a:rPr lang="en-US" sz="1400" dirty="0" err="1" smtClean="0"/>
              <a:t>Vatz</a:t>
            </a:r>
            <a:r>
              <a:rPr lang="en-US" sz="1400" dirty="0" smtClean="0"/>
              <a:t>-</a:t>
            </a:r>
            <a:r>
              <a:rPr lang="en-US" sz="1400" dirty="0" err="1" smtClean="0"/>
              <a:t>Laaroussi</a:t>
            </a:r>
            <a:r>
              <a:rPr lang="en-US" sz="1400" dirty="0" smtClean="0"/>
              <a:t> and </a:t>
            </a:r>
            <a:r>
              <a:rPr lang="en-US" sz="1400" dirty="0" err="1" smtClean="0"/>
              <a:t>Bezzi</a:t>
            </a:r>
            <a:r>
              <a:rPr lang="en-US" sz="1400" dirty="0" smtClean="0"/>
              <a:t> 2010; </a:t>
            </a:r>
            <a:r>
              <a:rPr lang="en-US" sz="1400" dirty="0" err="1" smtClean="0"/>
              <a:t>Rimok</a:t>
            </a:r>
            <a:r>
              <a:rPr lang="en-US" sz="1400" dirty="0" smtClean="0"/>
              <a:t> and </a:t>
            </a:r>
            <a:r>
              <a:rPr lang="en-US" sz="1400" dirty="0" err="1" smtClean="0"/>
              <a:t>Rouzier</a:t>
            </a:r>
            <a:r>
              <a:rPr lang="en-US" sz="1400" dirty="0" smtClean="0"/>
              <a:t> 2008; Allen and </a:t>
            </a:r>
            <a:r>
              <a:rPr lang="en-US" sz="1400" dirty="0" err="1" smtClean="0"/>
              <a:t>Troestler</a:t>
            </a:r>
            <a:r>
              <a:rPr lang="en-US" sz="1400" dirty="0" smtClean="0"/>
              <a:t> 2007</a:t>
            </a:r>
          </a:p>
          <a:p>
            <a:endParaRPr lang="en-CA" sz="1400" dirty="0"/>
          </a:p>
        </p:txBody>
      </p:sp>
      <p:sp>
        <p:nvSpPr>
          <p:cNvPr id="4" name="Title 3"/>
          <p:cNvSpPr>
            <a:spLocks noGrp="1"/>
          </p:cNvSpPr>
          <p:nvPr>
            <p:ph type="title"/>
          </p:nvPr>
        </p:nvSpPr>
        <p:spPr/>
        <p:txBody>
          <a:bodyPr/>
          <a:lstStyle/>
          <a:p>
            <a:r>
              <a:rPr lang="en-US" dirty="0" smtClean="0"/>
              <a:t>Related Initiatives</a:t>
            </a:r>
            <a:endParaRPr lang="en-CA" dirty="0"/>
          </a:p>
        </p:txBody>
      </p:sp>
      <p:sp>
        <p:nvSpPr>
          <p:cNvPr id="6" name="Slide Number Placeholder 5"/>
          <p:cNvSpPr>
            <a:spLocks noGrp="1"/>
          </p:cNvSpPr>
          <p:nvPr>
            <p:ph type="sldNum" sz="quarter" idx="12"/>
          </p:nvPr>
        </p:nvSpPr>
        <p:spPr/>
        <p:txBody>
          <a:bodyPr/>
          <a:lstStyle/>
          <a:p>
            <a:pPr algn="r">
              <a:defRPr/>
            </a:pPr>
            <a:fld id="{1FC2B460-4179-4594-AB16-DF176DF955EC}" type="slidenum">
              <a:rPr lang="en-CA" smtClean="0"/>
              <a:pPr algn="r">
                <a:defRPr/>
              </a:pPr>
              <a:t>15</a:t>
            </a:fld>
            <a:endParaRPr lang="en-CA"/>
          </a:p>
        </p:txBody>
      </p:sp>
    </p:spTree>
  </p:cSld>
  <p:clrMapOvr>
    <a:masterClrMapping/>
  </p:clrMapOvr>
  <p:transition spd="slow">
    <p:pull dir="l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r">
              <a:defRPr/>
            </a:pPr>
            <a:fld id="{1FC2B460-4179-4594-AB16-DF176DF955EC}" type="slidenum">
              <a:rPr lang="en-CA" smtClean="0"/>
              <a:pPr algn="r">
                <a:defRPr/>
              </a:pPr>
              <a:t>16</a:t>
            </a:fld>
            <a:endParaRPr lang="en-CA" dirty="0"/>
          </a:p>
        </p:txBody>
      </p:sp>
      <p:sp>
        <p:nvSpPr>
          <p:cNvPr id="5" name="Text Box 3"/>
          <p:cNvSpPr txBox="1">
            <a:spLocks noChangeArrowheads="1"/>
          </p:cNvSpPr>
          <p:nvPr/>
        </p:nvSpPr>
        <p:spPr bwMode="auto">
          <a:xfrm>
            <a:off x="0" y="5519738"/>
            <a:ext cx="847725" cy="238125"/>
          </a:xfrm>
          <a:prstGeom prst="rect">
            <a:avLst/>
          </a:prstGeom>
          <a:noFill/>
          <a:ln w="12700">
            <a:noFill/>
            <a:miter lim="800000"/>
            <a:headEnd/>
            <a:tailEnd/>
          </a:ln>
        </p:spPr>
        <p:txBody>
          <a:bodyPr lIns="55450" tIns="27726" rIns="55450" bIns="27726">
            <a:spAutoFit/>
          </a:bodyPr>
          <a:lstStyle/>
          <a:p>
            <a:pPr algn="ctr" defTabSz="738188" eaLnBrk="1" hangingPunct="1"/>
            <a:r>
              <a:rPr lang="en-CA" sz="600" dirty="0"/>
              <a:t>Ultimate</a:t>
            </a:r>
          </a:p>
          <a:p>
            <a:pPr algn="ctr" defTabSz="738188" eaLnBrk="1" hangingPunct="1"/>
            <a:r>
              <a:rPr lang="en-CA" sz="600" dirty="0"/>
              <a:t>Outcomes</a:t>
            </a:r>
          </a:p>
        </p:txBody>
      </p:sp>
      <p:sp>
        <p:nvSpPr>
          <p:cNvPr id="6" name="Rectangle 78"/>
          <p:cNvSpPr>
            <a:spLocks noGrp="1" noChangeArrowheads="1"/>
          </p:cNvSpPr>
          <p:nvPr>
            <p:ph type="title"/>
          </p:nvPr>
        </p:nvSpPr>
        <p:spPr>
          <a:xfrm>
            <a:off x="550069" y="44450"/>
            <a:ext cx="8043863" cy="731838"/>
          </a:xfrm>
        </p:spPr>
        <p:txBody>
          <a:bodyPr>
            <a:normAutofit/>
          </a:bodyPr>
          <a:lstStyle/>
          <a:p>
            <a:r>
              <a:rPr lang="en-CA" sz="1600" b="1" dirty="0" smtClean="0"/>
              <a:t>Settlement Program Logic Model – June 2008</a:t>
            </a:r>
          </a:p>
        </p:txBody>
      </p:sp>
      <p:grpSp>
        <p:nvGrpSpPr>
          <p:cNvPr id="7" name="Group 157"/>
          <p:cNvGrpSpPr>
            <a:grpSpLocks/>
          </p:cNvGrpSpPr>
          <p:nvPr/>
        </p:nvGrpSpPr>
        <p:grpSpPr bwMode="auto">
          <a:xfrm>
            <a:off x="34925" y="692150"/>
            <a:ext cx="8880475" cy="5897563"/>
            <a:chOff x="22" y="436"/>
            <a:chExt cx="5594" cy="3715"/>
          </a:xfrm>
        </p:grpSpPr>
        <p:grpSp>
          <p:nvGrpSpPr>
            <p:cNvPr id="8" name="Group 7"/>
            <p:cNvGrpSpPr>
              <a:grpSpLocks/>
            </p:cNvGrpSpPr>
            <p:nvPr/>
          </p:nvGrpSpPr>
          <p:grpSpPr bwMode="auto">
            <a:xfrm>
              <a:off x="22" y="436"/>
              <a:ext cx="5580" cy="3715"/>
              <a:chOff x="33" y="346"/>
              <a:chExt cx="5580" cy="3715"/>
            </a:xfrm>
          </p:grpSpPr>
          <p:sp>
            <p:nvSpPr>
              <p:cNvPr id="14" name="Text Box 5"/>
              <p:cNvSpPr txBox="1">
                <a:spLocks noChangeArrowheads="1"/>
              </p:cNvSpPr>
              <p:nvPr/>
            </p:nvSpPr>
            <p:spPr bwMode="auto">
              <a:xfrm>
                <a:off x="33" y="2193"/>
                <a:ext cx="442" cy="150"/>
              </a:xfrm>
              <a:prstGeom prst="rect">
                <a:avLst/>
              </a:prstGeom>
              <a:noFill/>
              <a:ln w="12700">
                <a:noFill/>
                <a:miter lim="800000"/>
                <a:headEnd/>
                <a:tailEnd/>
              </a:ln>
            </p:spPr>
            <p:txBody>
              <a:bodyPr lIns="55450" tIns="27726" rIns="55450" bIns="27726">
                <a:spAutoFit/>
              </a:bodyPr>
              <a:lstStyle/>
              <a:p>
                <a:pPr algn="ctr" defTabSz="738188" eaLnBrk="1" hangingPunct="1"/>
                <a:r>
                  <a:rPr lang="en-CA" sz="600" dirty="0"/>
                  <a:t>Immediate Outcomes</a:t>
                </a:r>
              </a:p>
            </p:txBody>
          </p:sp>
          <p:grpSp>
            <p:nvGrpSpPr>
              <p:cNvPr id="15" name="Group 6"/>
              <p:cNvGrpSpPr>
                <a:grpSpLocks/>
              </p:cNvGrpSpPr>
              <p:nvPr/>
            </p:nvGrpSpPr>
            <p:grpSpPr bwMode="auto">
              <a:xfrm>
                <a:off x="67" y="346"/>
                <a:ext cx="5546" cy="3715"/>
                <a:chOff x="67" y="346"/>
                <a:chExt cx="5546" cy="3715"/>
              </a:xfrm>
            </p:grpSpPr>
            <p:sp>
              <p:nvSpPr>
                <p:cNvPr id="16" name="Text Box 7"/>
                <p:cNvSpPr txBox="1">
                  <a:spLocks noChangeArrowheads="1"/>
                </p:cNvSpPr>
                <p:nvPr/>
              </p:nvSpPr>
              <p:spPr bwMode="auto">
                <a:xfrm>
                  <a:off x="67" y="780"/>
                  <a:ext cx="408" cy="150"/>
                </a:xfrm>
                <a:prstGeom prst="rect">
                  <a:avLst/>
                </a:prstGeom>
                <a:noFill/>
                <a:ln w="12700">
                  <a:noFill/>
                  <a:miter lim="800000"/>
                  <a:headEnd/>
                  <a:tailEnd/>
                </a:ln>
              </p:spPr>
              <p:txBody>
                <a:bodyPr lIns="55450" tIns="27726" rIns="55450" bIns="27726">
                  <a:spAutoFit/>
                </a:bodyPr>
                <a:lstStyle/>
                <a:p>
                  <a:pPr algn="ctr" defTabSz="738188" eaLnBrk="1" hangingPunct="1"/>
                  <a:r>
                    <a:rPr lang="en-CA" sz="600" dirty="0"/>
                    <a:t>Program Components</a:t>
                  </a:r>
                </a:p>
              </p:txBody>
            </p:sp>
            <p:sp>
              <p:nvSpPr>
                <p:cNvPr id="17" name="Text Box 8"/>
                <p:cNvSpPr txBox="1">
                  <a:spLocks noChangeArrowheads="1"/>
                </p:cNvSpPr>
                <p:nvPr/>
              </p:nvSpPr>
              <p:spPr bwMode="auto">
                <a:xfrm>
                  <a:off x="67" y="3901"/>
                  <a:ext cx="467" cy="150"/>
                </a:xfrm>
                <a:prstGeom prst="rect">
                  <a:avLst/>
                </a:prstGeom>
                <a:noFill/>
                <a:ln w="12700">
                  <a:noFill/>
                  <a:miter lim="800000"/>
                  <a:headEnd/>
                  <a:tailEnd/>
                </a:ln>
              </p:spPr>
              <p:txBody>
                <a:bodyPr lIns="55450" tIns="27726" rIns="55450" bIns="27726">
                  <a:spAutoFit/>
                </a:bodyPr>
                <a:lstStyle/>
                <a:p>
                  <a:pPr algn="ctr" defTabSz="738188" eaLnBrk="1" hangingPunct="1"/>
                  <a:r>
                    <a:rPr lang="en-CA" sz="600" dirty="0"/>
                    <a:t>CIC Strategic  Outcome 3</a:t>
                  </a:r>
                </a:p>
              </p:txBody>
            </p:sp>
            <p:sp>
              <p:nvSpPr>
                <p:cNvPr id="18" name="Text Box 9"/>
                <p:cNvSpPr txBox="1">
                  <a:spLocks noChangeArrowheads="1"/>
                </p:cNvSpPr>
                <p:nvPr/>
              </p:nvSpPr>
              <p:spPr bwMode="auto">
                <a:xfrm>
                  <a:off x="67" y="1429"/>
                  <a:ext cx="442" cy="92"/>
                </a:xfrm>
                <a:prstGeom prst="rect">
                  <a:avLst/>
                </a:prstGeom>
                <a:noFill/>
                <a:ln w="12700">
                  <a:noFill/>
                  <a:miter lim="800000"/>
                  <a:headEnd/>
                  <a:tailEnd/>
                </a:ln>
              </p:spPr>
              <p:txBody>
                <a:bodyPr lIns="55450" tIns="27726" rIns="55450" bIns="27726">
                  <a:spAutoFit/>
                </a:bodyPr>
                <a:lstStyle/>
                <a:p>
                  <a:pPr algn="ctr" defTabSz="738188" eaLnBrk="1" hangingPunct="1"/>
                  <a:r>
                    <a:rPr lang="en-CA" sz="600" dirty="0"/>
                    <a:t>Outputs</a:t>
                  </a:r>
                </a:p>
              </p:txBody>
            </p:sp>
            <p:sp>
              <p:nvSpPr>
                <p:cNvPr id="19" name="Text Box 10"/>
                <p:cNvSpPr txBox="1">
                  <a:spLocks noChangeArrowheads="1"/>
                </p:cNvSpPr>
                <p:nvPr/>
              </p:nvSpPr>
              <p:spPr bwMode="auto">
                <a:xfrm>
                  <a:off x="67" y="2842"/>
                  <a:ext cx="442" cy="150"/>
                </a:xfrm>
                <a:prstGeom prst="rect">
                  <a:avLst/>
                </a:prstGeom>
                <a:noFill/>
                <a:ln w="12700">
                  <a:noFill/>
                  <a:miter lim="800000"/>
                  <a:headEnd/>
                  <a:tailEnd/>
                </a:ln>
              </p:spPr>
              <p:txBody>
                <a:bodyPr lIns="55450" tIns="27726" rIns="55450" bIns="27726">
                  <a:spAutoFit/>
                </a:bodyPr>
                <a:lstStyle/>
                <a:p>
                  <a:pPr algn="ctr" defTabSz="738188" eaLnBrk="1" hangingPunct="1"/>
                  <a:r>
                    <a:rPr lang="en-CA" sz="600" dirty="0"/>
                    <a:t>Intermediate Outcomes</a:t>
                  </a:r>
                </a:p>
              </p:txBody>
            </p:sp>
            <p:cxnSp>
              <p:nvCxnSpPr>
                <p:cNvPr id="20" name="AutoShape 11"/>
                <p:cNvCxnSpPr>
                  <a:cxnSpLocks noChangeShapeType="1"/>
                  <a:stCxn id="26" idx="0"/>
                </p:cNvCxnSpPr>
                <p:nvPr/>
              </p:nvCxnSpPr>
              <p:spPr bwMode="auto">
                <a:xfrm flipV="1">
                  <a:off x="1206" y="346"/>
                  <a:ext cx="0" cy="156"/>
                </a:xfrm>
                <a:prstGeom prst="straightConnector1">
                  <a:avLst/>
                </a:prstGeom>
                <a:noFill/>
                <a:ln w="9525">
                  <a:solidFill>
                    <a:schemeClr val="tx1"/>
                  </a:solidFill>
                  <a:round/>
                  <a:headEnd type="triangle" w="med" len="med"/>
                  <a:tailEnd type="triangle" w="med" len="med"/>
                </a:ln>
              </p:spPr>
            </p:cxnSp>
            <p:cxnSp>
              <p:nvCxnSpPr>
                <p:cNvPr id="21" name="AutoShape 12"/>
                <p:cNvCxnSpPr>
                  <a:cxnSpLocks noChangeShapeType="1"/>
                </p:cNvCxnSpPr>
                <p:nvPr/>
              </p:nvCxnSpPr>
              <p:spPr bwMode="auto">
                <a:xfrm flipV="1">
                  <a:off x="2822" y="347"/>
                  <a:ext cx="0" cy="156"/>
                </a:xfrm>
                <a:prstGeom prst="straightConnector1">
                  <a:avLst/>
                </a:prstGeom>
                <a:noFill/>
                <a:ln w="9525">
                  <a:solidFill>
                    <a:schemeClr val="tx1"/>
                  </a:solidFill>
                  <a:round/>
                  <a:headEnd type="triangle" w="med" len="med"/>
                  <a:tailEnd type="triangle" w="med" len="med"/>
                </a:ln>
              </p:spPr>
            </p:cxnSp>
            <p:cxnSp>
              <p:nvCxnSpPr>
                <p:cNvPr id="22" name="AutoShape 13"/>
                <p:cNvCxnSpPr>
                  <a:cxnSpLocks noChangeShapeType="1"/>
                </p:cNvCxnSpPr>
                <p:nvPr/>
              </p:nvCxnSpPr>
              <p:spPr bwMode="auto">
                <a:xfrm flipV="1">
                  <a:off x="4471" y="347"/>
                  <a:ext cx="0" cy="156"/>
                </a:xfrm>
                <a:prstGeom prst="straightConnector1">
                  <a:avLst/>
                </a:prstGeom>
                <a:noFill/>
                <a:ln w="9525">
                  <a:solidFill>
                    <a:schemeClr val="tx1"/>
                  </a:solidFill>
                  <a:round/>
                  <a:headEnd type="triangle" w="med" len="med"/>
                  <a:tailEnd type="triangle" w="med" len="med"/>
                </a:ln>
              </p:spPr>
            </p:cxnSp>
            <p:sp>
              <p:nvSpPr>
                <p:cNvPr id="23" name="Line 14"/>
                <p:cNvSpPr>
                  <a:spLocks noChangeShapeType="1"/>
                </p:cNvSpPr>
                <p:nvPr/>
              </p:nvSpPr>
              <p:spPr bwMode="auto">
                <a:xfrm flipV="1">
                  <a:off x="2142" y="347"/>
                  <a:ext cx="0" cy="1134"/>
                </a:xfrm>
                <a:prstGeom prst="line">
                  <a:avLst/>
                </a:prstGeom>
                <a:noFill/>
                <a:ln w="9525">
                  <a:solidFill>
                    <a:schemeClr val="tx1"/>
                  </a:solidFill>
                  <a:round/>
                  <a:headEnd/>
                  <a:tailEnd type="triangle" w="med" len="med"/>
                </a:ln>
              </p:spPr>
              <p:txBody>
                <a:bodyPr lIns="68644" tIns="34322" rIns="68644" bIns="34322" anchor="ctr">
                  <a:spAutoFit/>
                </a:bodyPr>
                <a:lstStyle/>
                <a:p>
                  <a:endParaRPr lang="en-CA" dirty="0"/>
                </a:p>
              </p:txBody>
            </p:sp>
            <p:grpSp>
              <p:nvGrpSpPr>
                <p:cNvPr id="24" name="Group 15"/>
                <p:cNvGrpSpPr>
                  <a:grpSpLocks/>
                </p:cNvGrpSpPr>
                <p:nvPr/>
              </p:nvGrpSpPr>
              <p:grpSpPr bwMode="auto">
                <a:xfrm>
                  <a:off x="496" y="346"/>
                  <a:ext cx="5117" cy="3715"/>
                  <a:chOff x="496" y="347"/>
                  <a:chExt cx="5117" cy="3715"/>
                </a:xfrm>
              </p:grpSpPr>
              <p:sp>
                <p:nvSpPr>
                  <p:cNvPr id="25" name="Line 71"/>
                  <p:cNvSpPr>
                    <a:spLocks noChangeShapeType="1"/>
                  </p:cNvSpPr>
                  <p:nvPr/>
                </p:nvSpPr>
                <p:spPr bwMode="auto">
                  <a:xfrm>
                    <a:off x="1863" y="2434"/>
                    <a:ext cx="279" cy="0"/>
                  </a:xfrm>
                  <a:prstGeom prst="line">
                    <a:avLst/>
                  </a:prstGeom>
                  <a:noFill/>
                  <a:ln w="9525">
                    <a:solidFill>
                      <a:schemeClr val="tx1"/>
                    </a:solidFill>
                    <a:round/>
                    <a:headEnd/>
                    <a:tailEnd/>
                  </a:ln>
                </p:spPr>
                <p:txBody>
                  <a:bodyPr lIns="68644" tIns="34322" rIns="68644" bIns="34322" anchor="ctr">
                    <a:spAutoFit/>
                  </a:bodyPr>
                  <a:lstStyle/>
                  <a:p>
                    <a:endParaRPr lang="en-CA" dirty="0"/>
                  </a:p>
                </p:txBody>
              </p:sp>
              <p:sp>
                <p:nvSpPr>
                  <p:cNvPr id="26" name="Rectangle 16"/>
                  <p:cNvSpPr>
                    <a:spLocks noChangeArrowheads="1"/>
                  </p:cNvSpPr>
                  <p:nvPr/>
                </p:nvSpPr>
                <p:spPr bwMode="auto">
                  <a:xfrm>
                    <a:off x="496" y="503"/>
                    <a:ext cx="1419" cy="204"/>
                  </a:xfrm>
                  <a:prstGeom prst="rect">
                    <a:avLst/>
                  </a:prstGeom>
                  <a:solidFill>
                    <a:schemeClr val="bg2"/>
                  </a:solidFill>
                  <a:ln w="12700">
                    <a:solidFill>
                      <a:schemeClr val="tx1"/>
                    </a:solidFill>
                    <a:miter lim="800000"/>
                    <a:headEnd/>
                    <a:tailEnd/>
                  </a:ln>
                </p:spPr>
                <p:txBody>
                  <a:bodyPr wrap="none" lIns="68636" tIns="34318" rIns="68636" bIns="34318" anchor="ctr"/>
                  <a:lstStyle/>
                  <a:p>
                    <a:pPr algn="ctr" eaLnBrk="1" hangingPunct="1"/>
                    <a:r>
                      <a:rPr lang="en-CA" sz="600" b="1" dirty="0"/>
                      <a:t>Policy Development, Program Design and Management</a:t>
                    </a:r>
                  </a:p>
                </p:txBody>
              </p:sp>
              <p:sp>
                <p:nvSpPr>
                  <p:cNvPr id="27" name="Rectangle 17"/>
                  <p:cNvSpPr>
                    <a:spLocks noChangeArrowheads="1"/>
                  </p:cNvSpPr>
                  <p:nvPr/>
                </p:nvSpPr>
                <p:spPr bwMode="auto">
                  <a:xfrm>
                    <a:off x="496" y="710"/>
                    <a:ext cx="603" cy="272"/>
                  </a:xfrm>
                  <a:prstGeom prst="rect">
                    <a:avLst/>
                  </a:prstGeom>
                  <a:noFill/>
                  <a:ln w="12700">
                    <a:solidFill>
                      <a:schemeClr val="tx1"/>
                    </a:solidFill>
                    <a:miter lim="800000"/>
                    <a:headEnd/>
                    <a:tailEnd/>
                  </a:ln>
                </p:spPr>
                <p:txBody>
                  <a:bodyPr lIns="68636" tIns="34318" rIns="68636" bIns="34318" anchor="ctr"/>
                  <a:lstStyle/>
                  <a:p>
                    <a:pPr algn="ctr" eaLnBrk="1" hangingPunct="1">
                      <a:lnSpc>
                        <a:spcPct val="90000"/>
                      </a:lnSpc>
                    </a:pPr>
                    <a:r>
                      <a:rPr lang="en-CA" sz="600" dirty="0"/>
                      <a:t>Policy and Program Development</a:t>
                    </a:r>
                  </a:p>
                </p:txBody>
              </p:sp>
              <p:sp>
                <p:nvSpPr>
                  <p:cNvPr id="28" name="Rectangle 18"/>
                  <p:cNvSpPr>
                    <a:spLocks noChangeArrowheads="1"/>
                  </p:cNvSpPr>
                  <p:nvPr/>
                </p:nvSpPr>
                <p:spPr bwMode="auto">
                  <a:xfrm>
                    <a:off x="2302" y="503"/>
                    <a:ext cx="3197" cy="204"/>
                  </a:xfrm>
                  <a:prstGeom prst="rect">
                    <a:avLst/>
                  </a:prstGeom>
                  <a:solidFill>
                    <a:schemeClr val="bg2"/>
                  </a:solidFill>
                  <a:ln w="12700">
                    <a:solidFill>
                      <a:schemeClr val="tx1"/>
                    </a:solidFill>
                    <a:miter lim="800000"/>
                    <a:headEnd/>
                    <a:tailEnd/>
                  </a:ln>
                </p:spPr>
                <p:txBody>
                  <a:bodyPr wrap="none" lIns="68636" tIns="34318" rIns="68636" bIns="34318" anchor="ctr"/>
                  <a:lstStyle/>
                  <a:p>
                    <a:pPr algn="ctr" eaLnBrk="1" hangingPunct="1"/>
                    <a:r>
                      <a:rPr lang="en-CA" sz="600" b="1" dirty="0"/>
                      <a:t>Settlement Services</a:t>
                    </a:r>
                  </a:p>
                </p:txBody>
              </p:sp>
              <p:sp>
                <p:nvSpPr>
                  <p:cNvPr id="29" name="Rectangle 19"/>
                  <p:cNvSpPr>
                    <a:spLocks noChangeArrowheads="1"/>
                  </p:cNvSpPr>
                  <p:nvPr/>
                </p:nvSpPr>
                <p:spPr bwMode="auto">
                  <a:xfrm>
                    <a:off x="1105" y="710"/>
                    <a:ext cx="810" cy="272"/>
                  </a:xfrm>
                  <a:prstGeom prst="rect">
                    <a:avLst/>
                  </a:prstGeom>
                  <a:noFill/>
                  <a:ln w="12700">
                    <a:solidFill>
                      <a:schemeClr val="tx1"/>
                    </a:solidFill>
                    <a:miter lim="800000"/>
                    <a:headEnd/>
                    <a:tailEnd/>
                  </a:ln>
                </p:spPr>
                <p:txBody>
                  <a:bodyPr lIns="68636" tIns="34318" rIns="68636" bIns="34318" anchor="ctr"/>
                  <a:lstStyle/>
                  <a:p>
                    <a:pPr algn="ctr" eaLnBrk="1" hangingPunct="1">
                      <a:lnSpc>
                        <a:spcPct val="90000"/>
                      </a:lnSpc>
                    </a:pPr>
                    <a:r>
                      <a:rPr lang="en-CA" sz="600" dirty="0"/>
                      <a:t>Program Implementation and Management</a:t>
                    </a:r>
                  </a:p>
                </p:txBody>
              </p:sp>
              <p:sp>
                <p:nvSpPr>
                  <p:cNvPr id="30" name="Rectangle 20"/>
                  <p:cNvSpPr>
                    <a:spLocks noChangeArrowheads="1"/>
                  </p:cNvSpPr>
                  <p:nvPr/>
                </p:nvSpPr>
                <p:spPr bwMode="auto">
                  <a:xfrm>
                    <a:off x="2301" y="707"/>
                    <a:ext cx="520" cy="272"/>
                  </a:xfrm>
                  <a:prstGeom prst="rect">
                    <a:avLst/>
                  </a:prstGeom>
                  <a:noFill/>
                  <a:ln w="12700">
                    <a:solidFill>
                      <a:schemeClr val="tx1"/>
                    </a:solidFill>
                    <a:miter lim="800000"/>
                    <a:headEnd/>
                    <a:tailEnd/>
                  </a:ln>
                </p:spPr>
                <p:txBody>
                  <a:bodyPr lIns="68636" tIns="34318" rIns="68636" bIns="34318" anchor="ctr"/>
                  <a:lstStyle/>
                  <a:p>
                    <a:pPr algn="ctr" eaLnBrk="1" hangingPunct="1">
                      <a:lnSpc>
                        <a:spcPct val="90000"/>
                      </a:lnSpc>
                    </a:pPr>
                    <a:r>
                      <a:rPr lang="en-CA" sz="600" dirty="0"/>
                      <a:t>Needs Assessment and Referrals</a:t>
                    </a:r>
                  </a:p>
                </p:txBody>
              </p:sp>
              <p:sp>
                <p:nvSpPr>
                  <p:cNvPr id="31" name="Rectangle 21"/>
                  <p:cNvSpPr>
                    <a:spLocks noChangeArrowheads="1"/>
                  </p:cNvSpPr>
                  <p:nvPr/>
                </p:nvSpPr>
                <p:spPr bwMode="auto">
                  <a:xfrm>
                    <a:off x="2821" y="707"/>
                    <a:ext cx="551" cy="272"/>
                  </a:xfrm>
                  <a:prstGeom prst="rect">
                    <a:avLst/>
                  </a:prstGeom>
                  <a:noFill/>
                  <a:ln w="12700">
                    <a:solidFill>
                      <a:schemeClr val="tx1"/>
                    </a:solidFill>
                    <a:miter lim="800000"/>
                    <a:headEnd/>
                    <a:tailEnd/>
                  </a:ln>
                </p:spPr>
                <p:txBody>
                  <a:bodyPr lIns="68636" tIns="34318" rIns="68636" bIns="34318" anchor="ctr"/>
                  <a:lstStyle/>
                  <a:p>
                    <a:pPr algn="ctr" eaLnBrk="1" hangingPunct="1">
                      <a:lnSpc>
                        <a:spcPct val="90000"/>
                      </a:lnSpc>
                    </a:pPr>
                    <a:r>
                      <a:rPr lang="en-US" sz="600" dirty="0"/>
                      <a:t>Support Services</a:t>
                    </a:r>
                  </a:p>
                </p:txBody>
              </p:sp>
              <p:sp>
                <p:nvSpPr>
                  <p:cNvPr id="32" name="Rectangle 22"/>
                  <p:cNvSpPr>
                    <a:spLocks noChangeArrowheads="1"/>
                  </p:cNvSpPr>
                  <p:nvPr/>
                </p:nvSpPr>
                <p:spPr bwMode="auto">
                  <a:xfrm>
                    <a:off x="3548" y="707"/>
                    <a:ext cx="409" cy="272"/>
                  </a:xfrm>
                  <a:prstGeom prst="rect">
                    <a:avLst/>
                  </a:prstGeom>
                  <a:noFill/>
                  <a:ln w="12700">
                    <a:solidFill>
                      <a:schemeClr val="tx1"/>
                    </a:solidFill>
                    <a:miter lim="800000"/>
                    <a:headEnd/>
                    <a:tailEnd/>
                  </a:ln>
                </p:spPr>
                <p:txBody>
                  <a:bodyPr lIns="68636" tIns="34318" rIns="68636" bIns="34318" anchor="ctr"/>
                  <a:lstStyle/>
                  <a:p>
                    <a:pPr algn="ctr" eaLnBrk="1" hangingPunct="1">
                      <a:lnSpc>
                        <a:spcPct val="90000"/>
                      </a:lnSpc>
                    </a:pPr>
                    <a:r>
                      <a:rPr lang="en-CA" sz="600" dirty="0"/>
                      <a:t>Information &amp; Awareness Services</a:t>
                    </a:r>
                  </a:p>
                </p:txBody>
              </p:sp>
              <p:sp>
                <p:nvSpPr>
                  <p:cNvPr id="33" name="Rectangle 23"/>
                  <p:cNvSpPr>
                    <a:spLocks noChangeArrowheads="1"/>
                  </p:cNvSpPr>
                  <p:nvPr/>
                </p:nvSpPr>
                <p:spPr bwMode="auto">
                  <a:xfrm>
                    <a:off x="4360" y="707"/>
                    <a:ext cx="503" cy="272"/>
                  </a:xfrm>
                  <a:prstGeom prst="rect">
                    <a:avLst/>
                  </a:prstGeom>
                  <a:noFill/>
                  <a:ln w="12700">
                    <a:solidFill>
                      <a:schemeClr val="tx1"/>
                    </a:solidFill>
                    <a:miter lim="800000"/>
                    <a:headEnd/>
                    <a:tailEnd/>
                  </a:ln>
                </p:spPr>
                <p:txBody>
                  <a:bodyPr lIns="68636" tIns="34318" rIns="68636" bIns="34318" anchor="ctr"/>
                  <a:lstStyle/>
                  <a:p>
                    <a:pPr algn="ctr" eaLnBrk="1" hangingPunct="1">
                      <a:lnSpc>
                        <a:spcPct val="90000"/>
                      </a:lnSpc>
                    </a:pPr>
                    <a:r>
                      <a:rPr lang="en-CA" sz="600" dirty="0"/>
                      <a:t>Employment-related Services</a:t>
                    </a:r>
                  </a:p>
                </p:txBody>
              </p:sp>
              <p:sp>
                <p:nvSpPr>
                  <p:cNvPr id="34" name="Rectangle 24"/>
                  <p:cNvSpPr>
                    <a:spLocks noChangeArrowheads="1"/>
                  </p:cNvSpPr>
                  <p:nvPr/>
                </p:nvSpPr>
                <p:spPr bwMode="auto">
                  <a:xfrm>
                    <a:off x="2301" y="1071"/>
                    <a:ext cx="520" cy="727"/>
                  </a:xfrm>
                  <a:prstGeom prst="rect">
                    <a:avLst/>
                  </a:prstGeom>
                  <a:noFill/>
                  <a:ln w="12700">
                    <a:solidFill>
                      <a:schemeClr val="tx1"/>
                    </a:solidFill>
                    <a:miter lim="800000"/>
                    <a:headEnd/>
                    <a:tailEnd/>
                  </a:ln>
                </p:spPr>
                <p:txBody>
                  <a:bodyPr lIns="68636" tIns="34318" rIns="68636" bIns="34318"/>
                  <a:lstStyle/>
                  <a:p>
                    <a:pPr marL="85725" indent="-85725" algn="l" eaLnBrk="1" hangingPunct="1">
                      <a:lnSpc>
                        <a:spcPct val="90000"/>
                      </a:lnSpc>
                      <a:buFontTx/>
                      <a:buChar char="•"/>
                    </a:pPr>
                    <a:r>
                      <a:rPr lang="en-CA" sz="600" dirty="0"/>
                      <a:t>Initial and on-going needs assessments (including language assessments)</a:t>
                    </a:r>
                  </a:p>
                  <a:p>
                    <a:pPr marL="85725" indent="-85725" algn="l" eaLnBrk="1" hangingPunct="1">
                      <a:lnSpc>
                        <a:spcPct val="90000"/>
                      </a:lnSpc>
                      <a:spcBef>
                        <a:spcPct val="40000"/>
                      </a:spcBef>
                      <a:buFontTx/>
                      <a:buChar char="•"/>
                    </a:pPr>
                    <a:r>
                      <a:rPr lang="en-CA" sz="600" dirty="0"/>
                      <a:t>Referrals to CIC-funded and community settlement services</a:t>
                    </a:r>
                  </a:p>
                </p:txBody>
              </p:sp>
              <p:sp>
                <p:nvSpPr>
                  <p:cNvPr id="35" name="Rectangle 25"/>
                  <p:cNvSpPr>
                    <a:spLocks noChangeArrowheads="1"/>
                  </p:cNvSpPr>
                  <p:nvPr/>
                </p:nvSpPr>
                <p:spPr bwMode="auto">
                  <a:xfrm>
                    <a:off x="2821" y="1070"/>
                    <a:ext cx="550" cy="728"/>
                  </a:xfrm>
                  <a:prstGeom prst="rect">
                    <a:avLst/>
                  </a:prstGeom>
                  <a:noFill/>
                  <a:ln w="12700" algn="ctr">
                    <a:solidFill>
                      <a:schemeClr val="tx1"/>
                    </a:solidFill>
                    <a:miter lim="800000"/>
                    <a:headEnd/>
                    <a:tailEnd/>
                  </a:ln>
                </p:spPr>
                <p:txBody>
                  <a:bodyPr lIns="68636" tIns="34318" rIns="68636" bIns="34318"/>
                  <a:lstStyle/>
                  <a:p>
                    <a:pPr marL="90488" indent="-90488" algn="l" eaLnBrk="1" hangingPunct="1">
                      <a:lnSpc>
                        <a:spcPct val="90000"/>
                      </a:lnSpc>
                      <a:buFont typeface="Arial" pitchFamily="34" charset="0"/>
                      <a:buChar char="•"/>
                    </a:pPr>
                    <a:r>
                      <a:rPr lang="en-CA" sz="600" dirty="0"/>
                      <a:t>Enabling </a:t>
                    </a:r>
                    <a:r>
                      <a:rPr lang="en-CA" sz="600" dirty="0" smtClean="0"/>
                      <a:t>services:</a:t>
                    </a:r>
                  </a:p>
                  <a:p>
                    <a:pPr marL="90488" indent="-90488" algn="l" eaLnBrk="1" hangingPunct="1">
                      <a:lnSpc>
                        <a:spcPct val="90000"/>
                      </a:lnSpc>
                      <a:buFont typeface="Calibri" pitchFamily="34" charset="0"/>
                      <a:buChar char="₋"/>
                    </a:pPr>
                    <a:r>
                      <a:rPr lang="en-CA" sz="500" dirty="0" smtClean="0"/>
                      <a:t>Childminding</a:t>
                    </a:r>
                  </a:p>
                  <a:p>
                    <a:pPr marL="90488" indent="-90488" algn="l" eaLnBrk="1" hangingPunct="1">
                      <a:lnSpc>
                        <a:spcPct val="90000"/>
                      </a:lnSpc>
                      <a:buFont typeface="Calibri" pitchFamily="34" charset="0"/>
                      <a:buChar char="₋"/>
                    </a:pPr>
                    <a:r>
                      <a:rPr lang="en-CA" sz="500" dirty="0" smtClean="0"/>
                      <a:t>Transportation </a:t>
                    </a:r>
                    <a:r>
                      <a:rPr lang="en-CA" sz="500" dirty="0"/>
                      <a:t>assistance</a:t>
                    </a:r>
                  </a:p>
                  <a:p>
                    <a:pPr marL="90488" indent="-90488" algn="l" eaLnBrk="1" hangingPunct="1">
                      <a:lnSpc>
                        <a:spcPct val="90000"/>
                      </a:lnSpc>
                      <a:buFont typeface="Calibri" pitchFamily="34" charset="0"/>
                      <a:buChar char="⁻"/>
                    </a:pPr>
                    <a:r>
                      <a:rPr lang="en-CA" sz="500" dirty="0"/>
                      <a:t>Provisions for disabilities</a:t>
                    </a:r>
                  </a:p>
                  <a:p>
                    <a:pPr marL="90488" indent="-90488" algn="l" eaLnBrk="1" hangingPunct="1">
                      <a:lnSpc>
                        <a:spcPct val="90000"/>
                      </a:lnSpc>
                      <a:buFontTx/>
                      <a:buChar char="•"/>
                    </a:pPr>
                    <a:endParaRPr lang="en-CA" sz="600" dirty="0"/>
                  </a:p>
                  <a:p>
                    <a:pPr marL="90488" indent="-90488" algn="l" eaLnBrk="1" hangingPunct="1">
                      <a:lnSpc>
                        <a:spcPct val="90000"/>
                      </a:lnSpc>
                      <a:buFont typeface="Arial" pitchFamily="34" charset="0"/>
                      <a:buChar char="•"/>
                    </a:pPr>
                    <a:r>
                      <a:rPr lang="en-CA" sz="600" dirty="0"/>
                      <a:t>Other support services:</a:t>
                    </a:r>
                  </a:p>
                  <a:p>
                    <a:pPr marL="90488" indent="-90488" algn="l" eaLnBrk="1" hangingPunct="1">
                      <a:lnSpc>
                        <a:spcPct val="90000"/>
                      </a:lnSpc>
                      <a:buFont typeface="Arial" charset="0"/>
                      <a:buChar char="–"/>
                    </a:pPr>
                    <a:r>
                      <a:rPr lang="en-CA" sz="500" dirty="0"/>
                      <a:t>POE reception services</a:t>
                    </a:r>
                  </a:p>
                  <a:p>
                    <a:pPr marL="90488" indent="-90488" algn="l" eaLnBrk="1" hangingPunct="1">
                      <a:lnSpc>
                        <a:spcPct val="90000"/>
                      </a:lnSpc>
                      <a:buFont typeface="Arial" charset="0"/>
                      <a:buChar char="–"/>
                    </a:pPr>
                    <a:r>
                      <a:rPr lang="en-CA" sz="500" dirty="0"/>
                      <a:t>Translation</a:t>
                    </a:r>
                  </a:p>
                  <a:p>
                    <a:pPr marL="90488" indent="-90488" algn="l" eaLnBrk="1" hangingPunct="1">
                      <a:lnSpc>
                        <a:spcPct val="90000"/>
                      </a:lnSpc>
                      <a:buFont typeface="Arial" charset="0"/>
                      <a:buChar char="–"/>
                    </a:pPr>
                    <a:r>
                      <a:rPr lang="en-CA" sz="500" dirty="0"/>
                      <a:t>Interpretation</a:t>
                    </a:r>
                  </a:p>
                  <a:p>
                    <a:pPr marL="90488" indent="-90488" algn="l" eaLnBrk="1" hangingPunct="1">
                      <a:lnSpc>
                        <a:spcPct val="90000"/>
                      </a:lnSpc>
                      <a:buFont typeface="Arial" charset="0"/>
                      <a:buChar char="–"/>
                    </a:pPr>
                    <a:r>
                      <a:rPr lang="en-CA" sz="500" dirty="0"/>
                      <a:t>Settlement/ crisis     counselling</a:t>
                    </a:r>
                  </a:p>
                  <a:p>
                    <a:pPr marL="90488" indent="-90488" algn="l" eaLnBrk="1" hangingPunct="1">
                      <a:lnSpc>
                        <a:spcPct val="90000"/>
                      </a:lnSpc>
                    </a:pPr>
                    <a:endParaRPr lang="en-CA" sz="600" dirty="0"/>
                  </a:p>
                  <a:p>
                    <a:pPr marL="90488" indent="-90488" algn="l" eaLnBrk="1" hangingPunct="1">
                      <a:lnSpc>
                        <a:spcPct val="90000"/>
                      </a:lnSpc>
                    </a:pPr>
                    <a:endParaRPr lang="en-CA" sz="600" dirty="0"/>
                  </a:p>
                </p:txBody>
              </p:sp>
              <p:sp>
                <p:nvSpPr>
                  <p:cNvPr id="36" name="Rectangle 26"/>
                  <p:cNvSpPr>
                    <a:spLocks noChangeArrowheads="1"/>
                  </p:cNvSpPr>
                  <p:nvPr/>
                </p:nvSpPr>
                <p:spPr bwMode="auto">
                  <a:xfrm>
                    <a:off x="3548" y="1070"/>
                    <a:ext cx="409" cy="728"/>
                  </a:xfrm>
                  <a:prstGeom prst="rect">
                    <a:avLst/>
                  </a:prstGeom>
                  <a:noFill/>
                  <a:ln w="12700">
                    <a:solidFill>
                      <a:schemeClr val="tx1"/>
                    </a:solidFill>
                    <a:miter lim="800000"/>
                    <a:headEnd/>
                    <a:tailEnd/>
                  </a:ln>
                </p:spPr>
                <p:txBody>
                  <a:bodyPr lIns="68636" tIns="34318" rIns="68636" bIns="34318"/>
                  <a:lstStyle/>
                  <a:p>
                    <a:pPr marL="88900" indent="-88900" algn="l" eaLnBrk="1" hangingPunct="1">
                      <a:lnSpc>
                        <a:spcPct val="90000"/>
                      </a:lnSpc>
                      <a:buFontTx/>
                      <a:buChar char="•"/>
                    </a:pPr>
                    <a:r>
                      <a:rPr lang="en-CA" sz="600" dirty="0"/>
                      <a:t>Information products</a:t>
                    </a:r>
                  </a:p>
                  <a:p>
                    <a:pPr marL="88900" indent="-88900" algn="l" eaLnBrk="1" hangingPunct="1">
                      <a:lnSpc>
                        <a:spcPct val="90000"/>
                      </a:lnSpc>
                      <a:spcBef>
                        <a:spcPct val="40000"/>
                      </a:spcBef>
                      <a:buFontTx/>
                      <a:buChar char="•"/>
                    </a:pPr>
                    <a:r>
                      <a:rPr lang="en-CA" sz="600" dirty="0"/>
                      <a:t>Orientation sessions</a:t>
                    </a:r>
                  </a:p>
                  <a:p>
                    <a:pPr marL="88900" indent="-88900" algn="l" eaLnBrk="1" hangingPunct="1">
                      <a:lnSpc>
                        <a:spcPct val="90000"/>
                      </a:lnSpc>
                      <a:spcBef>
                        <a:spcPct val="40000"/>
                      </a:spcBef>
                      <a:buFontTx/>
                      <a:buChar char="•"/>
                    </a:pPr>
                    <a:r>
                      <a:rPr lang="en-CA" sz="600" dirty="0"/>
                      <a:t>Promotion and outreach </a:t>
                    </a:r>
                  </a:p>
                  <a:p>
                    <a:pPr marL="88900" indent="-88900" algn="l" eaLnBrk="1" hangingPunct="1">
                      <a:lnSpc>
                        <a:spcPct val="90000"/>
                      </a:lnSpc>
                    </a:pPr>
                    <a:endParaRPr lang="en-CA" sz="600" dirty="0"/>
                  </a:p>
                </p:txBody>
              </p:sp>
              <p:sp>
                <p:nvSpPr>
                  <p:cNvPr id="37" name="Rectangle 27"/>
                  <p:cNvSpPr>
                    <a:spLocks noChangeArrowheads="1"/>
                  </p:cNvSpPr>
                  <p:nvPr/>
                </p:nvSpPr>
                <p:spPr bwMode="auto">
                  <a:xfrm>
                    <a:off x="4360" y="1071"/>
                    <a:ext cx="503" cy="727"/>
                  </a:xfrm>
                  <a:prstGeom prst="rect">
                    <a:avLst/>
                  </a:prstGeom>
                  <a:noFill/>
                  <a:ln w="12700">
                    <a:solidFill>
                      <a:schemeClr val="tx1"/>
                    </a:solidFill>
                    <a:miter lim="800000"/>
                    <a:headEnd/>
                    <a:tailEnd/>
                  </a:ln>
                </p:spPr>
                <p:txBody>
                  <a:bodyPr lIns="68636" tIns="34318" rIns="68636" bIns="34318"/>
                  <a:lstStyle/>
                  <a:p>
                    <a:pPr marL="90488" indent="-90488" algn="l" eaLnBrk="1" hangingPunct="1">
                      <a:lnSpc>
                        <a:spcPct val="90000"/>
                      </a:lnSpc>
                      <a:spcBef>
                        <a:spcPct val="40000"/>
                      </a:spcBef>
                      <a:buFontTx/>
                      <a:buChar char="•"/>
                      <a:tabLst>
                        <a:tab pos="804863" algn="l"/>
                      </a:tabLst>
                    </a:pPr>
                    <a:r>
                      <a:rPr lang="en-CA" sz="600" dirty="0"/>
                      <a:t>Labour market bridging</a:t>
                    </a:r>
                  </a:p>
                  <a:p>
                    <a:pPr marL="90488" indent="-90488" algn="l" eaLnBrk="1" hangingPunct="1">
                      <a:lnSpc>
                        <a:spcPct val="90000"/>
                      </a:lnSpc>
                      <a:spcBef>
                        <a:spcPct val="40000"/>
                      </a:spcBef>
                      <a:buFontTx/>
                      <a:buChar char="•"/>
                      <a:tabLst>
                        <a:tab pos="804863" algn="l"/>
                      </a:tabLst>
                    </a:pPr>
                    <a:r>
                      <a:rPr lang="en-CA" sz="600" dirty="0"/>
                      <a:t>Job search skills training</a:t>
                    </a:r>
                  </a:p>
                  <a:p>
                    <a:pPr marL="90488" indent="-90488" algn="l" eaLnBrk="1" hangingPunct="1">
                      <a:lnSpc>
                        <a:spcPct val="90000"/>
                      </a:lnSpc>
                      <a:spcBef>
                        <a:spcPct val="40000"/>
                      </a:spcBef>
                      <a:buFontTx/>
                      <a:buChar char="•"/>
                      <a:tabLst>
                        <a:tab pos="804863" algn="l"/>
                      </a:tabLst>
                    </a:pPr>
                    <a:r>
                      <a:rPr lang="en-CA" sz="600" dirty="0"/>
                      <a:t>Labour market  information</a:t>
                    </a:r>
                  </a:p>
                  <a:p>
                    <a:pPr marL="90488" indent="-90488" algn="l" eaLnBrk="1" hangingPunct="1">
                      <a:lnSpc>
                        <a:spcPct val="90000"/>
                      </a:lnSpc>
                      <a:spcBef>
                        <a:spcPct val="40000"/>
                      </a:spcBef>
                      <a:buFontTx/>
                      <a:buChar char="•"/>
                      <a:tabLst>
                        <a:tab pos="804863" algn="l"/>
                      </a:tabLst>
                    </a:pPr>
                    <a:r>
                      <a:rPr lang="en-CA" sz="600" dirty="0"/>
                      <a:t>Workplace orientation</a:t>
                    </a:r>
                  </a:p>
                  <a:p>
                    <a:pPr marL="90488" indent="-90488" algn="l" eaLnBrk="1" hangingPunct="1">
                      <a:lnSpc>
                        <a:spcPct val="90000"/>
                      </a:lnSpc>
                      <a:tabLst>
                        <a:tab pos="804863" algn="l"/>
                      </a:tabLst>
                    </a:pPr>
                    <a:endParaRPr lang="en-CA" sz="600" dirty="0"/>
                  </a:p>
                </p:txBody>
              </p:sp>
              <p:sp>
                <p:nvSpPr>
                  <p:cNvPr id="38" name="Line 28"/>
                  <p:cNvSpPr>
                    <a:spLocks noChangeShapeType="1"/>
                  </p:cNvSpPr>
                  <p:nvPr/>
                </p:nvSpPr>
                <p:spPr bwMode="auto">
                  <a:xfrm>
                    <a:off x="878" y="1748"/>
                    <a:ext cx="0" cy="0"/>
                  </a:xfrm>
                  <a:prstGeom prst="line">
                    <a:avLst/>
                  </a:prstGeom>
                  <a:noFill/>
                  <a:ln w="12700">
                    <a:solidFill>
                      <a:schemeClr val="tx1"/>
                    </a:solidFill>
                    <a:round/>
                    <a:headEnd/>
                    <a:tailEnd type="triangle" w="med" len="med"/>
                  </a:ln>
                </p:spPr>
                <p:txBody>
                  <a:bodyPr/>
                  <a:lstStyle/>
                  <a:p>
                    <a:endParaRPr lang="en-CA" dirty="0"/>
                  </a:p>
                </p:txBody>
              </p:sp>
              <p:sp>
                <p:nvSpPr>
                  <p:cNvPr id="39" name="Rectangle 29"/>
                  <p:cNvSpPr>
                    <a:spLocks noChangeArrowheads="1"/>
                  </p:cNvSpPr>
                  <p:nvPr/>
                </p:nvSpPr>
                <p:spPr bwMode="auto">
                  <a:xfrm>
                    <a:off x="2913" y="3960"/>
                    <a:ext cx="2303" cy="102"/>
                  </a:xfrm>
                  <a:prstGeom prst="rect">
                    <a:avLst/>
                  </a:prstGeom>
                  <a:solidFill>
                    <a:srgbClr val="CBE8B6"/>
                  </a:solidFill>
                  <a:ln w="12700">
                    <a:solidFill>
                      <a:schemeClr val="tx1"/>
                    </a:solidFill>
                    <a:miter lim="800000"/>
                    <a:headEnd/>
                    <a:tailEnd/>
                  </a:ln>
                </p:spPr>
                <p:txBody>
                  <a:bodyPr lIns="68636" tIns="34318" rIns="68636" bIns="34318" anchor="ctr">
                    <a:spAutoFit/>
                  </a:bodyPr>
                  <a:lstStyle/>
                  <a:p>
                    <a:pPr eaLnBrk="1" hangingPunct="1"/>
                    <a:r>
                      <a:rPr lang="en-CA" sz="600" dirty="0"/>
                      <a:t>23. Successful integration of newcomers into society and the promotion of Canadian Citizenship </a:t>
                    </a:r>
                  </a:p>
                </p:txBody>
              </p:sp>
              <p:cxnSp>
                <p:nvCxnSpPr>
                  <p:cNvPr id="40" name="AutoShape 30"/>
                  <p:cNvCxnSpPr>
                    <a:cxnSpLocks noChangeShapeType="1"/>
                    <a:stCxn id="27" idx="2"/>
                  </p:cNvCxnSpPr>
                  <p:nvPr/>
                </p:nvCxnSpPr>
                <p:spPr bwMode="auto">
                  <a:xfrm>
                    <a:off x="798" y="982"/>
                    <a:ext cx="0" cy="89"/>
                  </a:xfrm>
                  <a:prstGeom prst="straightConnector1">
                    <a:avLst/>
                  </a:prstGeom>
                  <a:noFill/>
                  <a:ln w="12700">
                    <a:solidFill>
                      <a:schemeClr val="tx1"/>
                    </a:solidFill>
                    <a:round/>
                    <a:headEnd/>
                    <a:tailEnd type="triangle" w="med" len="med"/>
                  </a:ln>
                </p:spPr>
              </p:cxnSp>
              <p:cxnSp>
                <p:nvCxnSpPr>
                  <p:cNvPr id="41" name="AutoShape 31"/>
                  <p:cNvCxnSpPr>
                    <a:cxnSpLocks noChangeShapeType="1"/>
                    <a:stCxn id="30" idx="2"/>
                    <a:endCxn id="34" idx="0"/>
                  </p:cNvCxnSpPr>
                  <p:nvPr/>
                </p:nvCxnSpPr>
                <p:spPr bwMode="auto">
                  <a:xfrm>
                    <a:off x="2561" y="979"/>
                    <a:ext cx="0" cy="92"/>
                  </a:xfrm>
                  <a:prstGeom prst="straightConnector1">
                    <a:avLst/>
                  </a:prstGeom>
                  <a:noFill/>
                  <a:ln w="12700">
                    <a:solidFill>
                      <a:schemeClr val="tx1"/>
                    </a:solidFill>
                    <a:round/>
                    <a:headEnd/>
                    <a:tailEnd type="triangle" w="med" len="med"/>
                  </a:ln>
                </p:spPr>
              </p:cxnSp>
              <p:cxnSp>
                <p:nvCxnSpPr>
                  <p:cNvPr id="42" name="AutoShape 32"/>
                  <p:cNvCxnSpPr>
                    <a:cxnSpLocks noChangeShapeType="1"/>
                    <a:stCxn id="31" idx="2"/>
                    <a:endCxn id="35" idx="0"/>
                  </p:cNvCxnSpPr>
                  <p:nvPr/>
                </p:nvCxnSpPr>
                <p:spPr bwMode="auto">
                  <a:xfrm rot="5400000">
                    <a:off x="3051" y="1024"/>
                    <a:ext cx="91" cy="1"/>
                  </a:xfrm>
                  <a:prstGeom prst="straightConnector1">
                    <a:avLst/>
                  </a:prstGeom>
                  <a:noFill/>
                  <a:ln w="12700">
                    <a:solidFill>
                      <a:schemeClr val="tx1"/>
                    </a:solidFill>
                    <a:round/>
                    <a:headEnd/>
                    <a:tailEnd type="triangle" w="med" len="med"/>
                  </a:ln>
                </p:spPr>
              </p:cxnSp>
              <p:cxnSp>
                <p:nvCxnSpPr>
                  <p:cNvPr id="43" name="AutoShape 33"/>
                  <p:cNvCxnSpPr>
                    <a:cxnSpLocks noChangeShapeType="1"/>
                    <a:endCxn id="37" idx="0"/>
                  </p:cNvCxnSpPr>
                  <p:nvPr/>
                </p:nvCxnSpPr>
                <p:spPr bwMode="auto">
                  <a:xfrm>
                    <a:off x="4612" y="982"/>
                    <a:ext cx="0" cy="89"/>
                  </a:xfrm>
                  <a:prstGeom prst="straightConnector1">
                    <a:avLst/>
                  </a:prstGeom>
                  <a:noFill/>
                  <a:ln w="12700">
                    <a:solidFill>
                      <a:schemeClr val="tx1"/>
                    </a:solidFill>
                    <a:round/>
                    <a:headEnd/>
                    <a:tailEnd type="triangle" w="med" len="med"/>
                  </a:ln>
                </p:spPr>
              </p:cxnSp>
              <p:cxnSp>
                <p:nvCxnSpPr>
                  <p:cNvPr id="44" name="AutoShape 34"/>
                  <p:cNvCxnSpPr>
                    <a:cxnSpLocks noChangeShapeType="1"/>
                    <a:stCxn id="32" idx="2"/>
                    <a:endCxn id="36" idx="0"/>
                  </p:cNvCxnSpPr>
                  <p:nvPr/>
                </p:nvCxnSpPr>
                <p:spPr bwMode="auto">
                  <a:xfrm rot="5400000">
                    <a:off x="3707" y="1024"/>
                    <a:ext cx="91" cy="1"/>
                  </a:xfrm>
                  <a:prstGeom prst="straightConnector1">
                    <a:avLst/>
                  </a:prstGeom>
                  <a:noFill/>
                  <a:ln w="12700">
                    <a:solidFill>
                      <a:schemeClr val="tx1"/>
                    </a:solidFill>
                    <a:round/>
                    <a:headEnd/>
                    <a:tailEnd type="triangle" w="med" len="med"/>
                  </a:ln>
                </p:spPr>
              </p:cxnSp>
              <p:sp>
                <p:nvSpPr>
                  <p:cNvPr id="45" name="Rectangle 35"/>
                  <p:cNvSpPr>
                    <a:spLocks noChangeArrowheads="1"/>
                  </p:cNvSpPr>
                  <p:nvPr/>
                </p:nvSpPr>
                <p:spPr bwMode="auto">
                  <a:xfrm>
                    <a:off x="496" y="2071"/>
                    <a:ext cx="1420" cy="664"/>
                  </a:xfrm>
                  <a:prstGeom prst="rect">
                    <a:avLst/>
                  </a:prstGeom>
                  <a:solidFill>
                    <a:srgbClr val="CCFFFF"/>
                  </a:solidFill>
                  <a:ln w="12700">
                    <a:solidFill>
                      <a:schemeClr val="tx1"/>
                    </a:solidFill>
                    <a:miter lim="800000"/>
                    <a:headEnd/>
                    <a:tailEnd/>
                  </a:ln>
                </p:spPr>
                <p:txBody>
                  <a:bodyPr lIns="68636" tIns="34318" rIns="68636" bIns="34318" anchor="ctr">
                    <a:spAutoFit/>
                  </a:bodyPr>
                  <a:lstStyle/>
                  <a:p>
                    <a:pPr marL="88900" indent="-88900" algn="l" eaLnBrk="1" hangingPunct="1">
                      <a:lnSpc>
                        <a:spcPct val="90000"/>
                      </a:lnSpc>
                      <a:spcBef>
                        <a:spcPct val="40000"/>
                      </a:spcBef>
                      <a:buFontTx/>
                      <a:buAutoNum type="arabicPeriod"/>
                      <a:tabLst>
                        <a:tab pos="88900" algn="l"/>
                      </a:tabLst>
                    </a:pPr>
                    <a:r>
                      <a:rPr lang="en-CA" sz="600" dirty="0"/>
                      <a:t>Policies and programming align with departmental and government priorities</a:t>
                    </a:r>
                    <a:endParaRPr lang="en-CA" sz="600" dirty="0">
                      <a:solidFill>
                        <a:schemeClr val="accent2"/>
                      </a:solidFill>
                    </a:endParaRPr>
                  </a:p>
                  <a:p>
                    <a:pPr marL="88900" indent="-88900" algn="l" eaLnBrk="1" hangingPunct="1">
                      <a:lnSpc>
                        <a:spcPct val="90000"/>
                      </a:lnSpc>
                      <a:spcBef>
                        <a:spcPct val="40000"/>
                      </a:spcBef>
                      <a:buFontTx/>
                      <a:buAutoNum type="arabicPeriod"/>
                      <a:tabLst>
                        <a:tab pos="88900" algn="l"/>
                      </a:tabLst>
                    </a:pPr>
                    <a:r>
                      <a:rPr lang="en-CA" sz="600" dirty="0"/>
                      <a:t>Program models are evidenced-based, informed by stakeholder input and address the barriers &amp; needs of both newcomers and communities</a:t>
                    </a:r>
                  </a:p>
                  <a:p>
                    <a:pPr marL="88900" indent="-88900" algn="l" eaLnBrk="1" hangingPunct="1">
                      <a:lnSpc>
                        <a:spcPct val="90000"/>
                      </a:lnSpc>
                      <a:spcBef>
                        <a:spcPct val="40000"/>
                      </a:spcBef>
                      <a:buFontTx/>
                      <a:buAutoNum type="arabicPeriod"/>
                      <a:tabLst>
                        <a:tab pos="88900" algn="l"/>
                      </a:tabLst>
                    </a:pPr>
                    <a:r>
                      <a:rPr lang="en-CA" sz="600" dirty="0"/>
                      <a:t>Standards, tools, resources and program coordination support the effective delivery of </a:t>
                    </a:r>
                    <a:r>
                      <a:rPr lang="en-CA" sz="600" dirty="0" smtClean="0"/>
                      <a:t>services</a:t>
                    </a:r>
                    <a:endParaRPr lang="en-CA" sz="600" dirty="0">
                      <a:solidFill>
                        <a:srgbClr val="008000"/>
                      </a:solidFill>
                    </a:endParaRPr>
                  </a:p>
                  <a:p>
                    <a:pPr marL="88900" indent="-88900" algn="l" eaLnBrk="1" hangingPunct="1">
                      <a:lnSpc>
                        <a:spcPct val="90000"/>
                      </a:lnSpc>
                      <a:spcBef>
                        <a:spcPct val="40000"/>
                      </a:spcBef>
                      <a:tabLst>
                        <a:tab pos="88900" algn="l"/>
                      </a:tabLst>
                    </a:pPr>
                    <a:r>
                      <a:rPr lang="en-CA" sz="600" dirty="0"/>
                      <a:t>4. Services are efficiently delivered </a:t>
                    </a:r>
                  </a:p>
                  <a:p>
                    <a:pPr marL="88900" indent="-88900" algn="l" eaLnBrk="1" hangingPunct="1">
                      <a:lnSpc>
                        <a:spcPct val="90000"/>
                      </a:lnSpc>
                      <a:spcBef>
                        <a:spcPct val="40000"/>
                      </a:spcBef>
                      <a:tabLst>
                        <a:tab pos="88900" algn="l"/>
                      </a:tabLst>
                    </a:pPr>
                    <a:r>
                      <a:rPr lang="en-CA" sz="600" dirty="0"/>
                      <a:t>5. Provision of settlement services across Canada that achieve comparable outcomes</a:t>
                    </a:r>
                    <a:endParaRPr lang="en-CA" sz="600" dirty="0">
                      <a:solidFill>
                        <a:srgbClr val="008000"/>
                      </a:solidFill>
                    </a:endParaRPr>
                  </a:p>
                </p:txBody>
              </p:sp>
              <p:sp>
                <p:nvSpPr>
                  <p:cNvPr id="46" name="Rectangle 36"/>
                  <p:cNvSpPr>
                    <a:spLocks noChangeArrowheads="1"/>
                  </p:cNvSpPr>
                  <p:nvPr/>
                </p:nvSpPr>
                <p:spPr bwMode="auto">
                  <a:xfrm>
                    <a:off x="2233" y="1981"/>
                    <a:ext cx="658" cy="543"/>
                  </a:xfrm>
                  <a:prstGeom prst="rect">
                    <a:avLst/>
                  </a:prstGeom>
                  <a:noFill/>
                  <a:ln w="12700">
                    <a:solidFill>
                      <a:schemeClr val="tx1"/>
                    </a:solidFill>
                    <a:miter lim="800000"/>
                    <a:headEnd/>
                    <a:tailEnd/>
                  </a:ln>
                </p:spPr>
                <p:txBody>
                  <a:bodyPr lIns="68636" tIns="34318" rIns="68636" bIns="34318" anchor="ctr">
                    <a:spAutoFit/>
                  </a:bodyPr>
                  <a:lstStyle/>
                  <a:p>
                    <a:pPr marL="90488" indent="-90488" algn="l" eaLnBrk="1" hangingPunct="1">
                      <a:lnSpc>
                        <a:spcPct val="90000"/>
                      </a:lnSpc>
                    </a:pPr>
                    <a:r>
                      <a:rPr lang="en-CA" sz="600" dirty="0"/>
                      <a:t>6. Clients, service providers and CIC are aware of newcomer settlement needs</a:t>
                    </a:r>
                  </a:p>
                  <a:p>
                    <a:pPr marL="90488" indent="-90488" algn="l" eaLnBrk="1" hangingPunct="1">
                      <a:lnSpc>
                        <a:spcPct val="90000"/>
                      </a:lnSpc>
                      <a:spcBef>
                        <a:spcPct val="40000"/>
                      </a:spcBef>
                    </a:pPr>
                    <a:r>
                      <a:rPr lang="en-CA" sz="600" dirty="0"/>
                      <a:t>7. Referrals  and personalized settlement plans are based on assessed settlement needs</a:t>
                    </a:r>
                  </a:p>
                </p:txBody>
              </p:sp>
              <p:sp>
                <p:nvSpPr>
                  <p:cNvPr id="47" name="Rectangle 37"/>
                  <p:cNvSpPr>
                    <a:spLocks noChangeArrowheads="1"/>
                  </p:cNvSpPr>
                  <p:nvPr/>
                </p:nvSpPr>
                <p:spPr bwMode="auto">
                  <a:xfrm>
                    <a:off x="2913" y="3366"/>
                    <a:ext cx="2303" cy="499"/>
                  </a:xfrm>
                  <a:prstGeom prst="rect">
                    <a:avLst/>
                  </a:prstGeom>
                  <a:noFill/>
                  <a:ln w="12700">
                    <a:solidFill>
                      <a:schemeClr val="tx1"/>
                    </a:solidFill>
                    <a:miter lim="800000"/>
                    <a:headEnd/>
                    <a:tailEnd/>
                  </a:ln>
                </p:spPr>
                <p:txBody>
                  <a:bodyPr lIns="68636" tIns="34318" rIns="68636" bIns="34318"/>
                  <a:lstStyle/>
                  <a:p>
                    <a:pPr algn="l" eaLnBrk="1" hangingPunct="1">
                      <a:lnSpc>
                        <a:spcPct val="90000"/>
                      </a:lnSpc>
                    </a:pPr>
                    <a:r>
                      <a:rPr lang="en-CA" sz="600" dirty="0"/>
                      <a:t>19. Newcomers find employment commensurate with their skills and experience</a:t>
                    </a:r>
                  </a:p>
                  <a:p>
                    <a:pPr algn="l" eaLnBrk="1" hangingPunct="1">
                      <a:lnSpc>
                        <a:spcPct val="90000"/>
                      </a:lnSpc>
                    </a:pPr>
                    <a:endParaRPr lang="en-CA" sz="600" dirty="0"/>
                  </a:p>
                  <a:p>
                    <a:pPr algn="l" eaLnBrk="1" hangingPunct="1">
                      <a:lnSpc>
                        <a:spcPct val="90000"/>
                      </a:lnSpc>
                    </a:pPr>
                    <a:r>
                      <a:rPr lang="en-CA" sz="600" dirty="0"/>
                      <a:t>20. Newcomers enjoy their rights and act on their responsibilities in Canadian society</a:t>
                    </a:r>
                  </a:p>
                  <a:p>
                    <a:pPr algn="l" eaLnBrk="1" hangingPunct="1">
                      <a:lnSpc>
                        <a:spcPct val="90000"/>
                      </a:lnSpc>
                    </a:pPr>
                    <a:endParaRPr lang="en-CA" sz="600" dirty="0"/>
                  </a:p>
                  <a:p>
                    <a:pPr algn="l" eaLnBrk="1" hangingPunct="1">
                      <a:lnSpc>
                        <a:spcPct val="90000"/>
                      </a:lnSpc>
                    </a:pPr>
                    <a:r>
                      <a:rPr lang="en-CA" sz="600" dirty="0"/>
                      <a:t>21. Canadians provide a welcoming community to facilitate the full participation of newcomers into Canadian society</a:t>
                    </a:r>
                  </a:p>
                  <a:p>
                    <a:pPr algn="l" eaLnBrk="1" hangingPunct="1">
                      <a:lnSpc>
                        <a:spcPct val="90000"/>
                      </a:lnSpc>
                    </a:pPr>
                    <a:endParaRPr lang="en-CA" sz="600" dirty="0"/>
                  </a:p>
                  <a:p>
                    <a:pPr algn="l" eaLnBrk="1" hangingPunct="1">
                      <a:lnSpc>
                        <a:spcPct val="90000"/>
                      </a:lnSpc>
                    </a:pPr>
                    <a:r>
                      <a:rPr lang="en-CA" sz="600" dirty="0"/>
                      <a:t>22. Newcomers contribute to the economic, social and cultural development needs of Canada (</a:t>
                    </a:r>
                    <a:r>
                      <a:rPr lang="en-US" sz="600" dirty="0">
                        <a:solidFill>
                          <a:srgbClr val="008000"/>
                        </a:solidFill>
                      </a:rPr>
                      <a:t>in PAA</a:t>
                    </a:r>
                    <a:r>
                      <a:rPr lang="en-US" sz="600" dirty="0"/>
                      <a:t>)</a:t>
                    </a:r>
                  </a:p>
                  <a:p>
                    <a:pPr algn="l" eaLnBrk="1" hangingPunct="1">
                      <a:lnSpc>
                        <a:spcPct val="90000"/>
                      </a:lnSpc>
                    </a:pPr>
                    <a:endParaRPr lang="en-US" sz="600" dirty="0"/>
                  </a:p>
                  <a:p>
                    <a:pPr algn="ctr" eaLnBrk="1" hangingPunct="1">
                      <a:lnSpc>
                        <a:spcPct val="90000"/>
                      </a:lnSpc>
                      <a:spcBef>
                        <a:spcPct val="40000"/>
                      </a:spcBef>
                    </a:pPr>
                    <a:endParaRPr lang="en-US" sz="600" dirty="0"/>
                  </a:p>
                  <a:p>
                    <a:pPr algn="l" eaLnBrk="1" hangingPunct="1">
                      <a:lnSpc>
                        <a:spcPct val="90000"/>
                      </a:lnSpc>
                      <a:spcBef>
                        <a:spcPct val="40000"/>
                      </a:spcBef>
                    </a:pPr>
                    <a:endParaRPr lang="en-CA" sz="600" dirty="0"/>
                  </a:p>
                </p:txBody>
              </p:sp>
              <p:sp>
                <p:nvSpPr>
                  <p:cNvPr id="48" name="Rectangle 38"/>
                  <p:cNvSpPr>
                    <a:spLocks noChangeArrowheads="1"/>
                  </p:cNvSpPr>
                  <p:nvPr/>
                </p:nvSpPr>
                <p:spPr bwMode="auto">
                  <a:xfrm>
                    <a:off x="3122" y="2104"/>
                    <a:ext cx="2378" cy="300"/>
                  </a:xfrm>
                  <a:prstGeom prst="rect">
                    <a:avLst/>
                  </a:prstGeom>
                  <a:noFill/>
                  <a:ln w="12700" algn="ctr">
                    <a:solidFill>
                      <a:schemeClr val="tx1"/>
                    </a:solidFill>
                    <a:miter lim="800000"/>
                    <a:headEnd/>
                    <a:tailEnd/>
                  </a:ln>
                </p:spPr>
                <p:txBody>
                  <a:bodyPr lIns="68636" tIns="34318" rIns="68636" bIns="34318" anchor="ctr">
                    <a:spAutoFit/>
                  </a:bodyPr>
                  <a:lstStyle/>
                  <a:p>
                    <a:pPr marL="90488" indent="-90488" algn="l" eaLnBrk="1" hangingPunct="1">
                      <a:lnSpc>
                        <a:spcPct val="90000"/>
                      </a:lnSpc>
                      <a:spcBef>
                        <a:spcPct val="40000"/>
                      </a:spcBef>
                    </a:pPr>
                    <a:r>
                      <a:rPr lang="en-CA" sz="600" dirty="0"/>
                      <a:t>8. Target population is aware of CIC settlement services</a:t>
                    </a:r>
                  </a:p>
                  <a:p>
                    <a:pPr marL="90488" indent="-90488" algn="l" eaLnBrk="1" hangingPunct="1">
                      <a:lnSpc>
                        <a:spcPct val="90000"/>
                      </a:lnSpc>
                      <a:spcBef>
                        <a:spcPct val="40000"/>
                      </a:spcBef>
                    </a:pPr>
                    <a:r>
                      <a:rPr lang="en-CA" sz="600" dirty="0"/>
                      <a:t>9. Timely, useful and appropriate CIC settlement services are available in the Official Language of choice (in accordance with the Official Languages Act and Policy) </a:t>
                    </a:r>
                    <a:endParaRPr lang="en-CA" sz="600" dirty="0" smtClean="0"/>
                  </a:p>
                  <a:p>
                    <a:pPr marL="90488" indent="-90488" algn="l" eaLnBrk="1" hangingPunct="1">
                      <a:lnSpc>
                        <a:spcPct val="90000"/>
                      </a:lnSpc>
                      <a:spcBef>
                        <a:spcPct val="40000"/>
                      </a:spcBef>
                    </a:pPr>
                    <a:r>
                      <a:rPr lang="en-CA" sz="600" dirty="0" smtClean="0"/>
                      <a:t>10</a:t>
                    </a:r>
                    <a:r>
                      <a:rPr lang="en-CA" sz="600" dirty="0"/>
                      <a:t>. Clients obtain the CIC settlement services they need to deal with settlement issues as they emerge</a:t>
                    </a:r>
                  </a:p>
                </p:txBody>
              </p:sp>
              <p:sp>
                <p:nvSpPr>
                  <p:cNvPr id="49" name="Rectangle 39"/>
                  <p:cNvSpPr>
                    <a:spLocks noChangeArrowheads="1"/>
                  </p:cNvSpPr>
                  <p:nvPr/>
                </p:nvSpPr>
                <p:spPr bwMode="auto">
                  <a:xfrm>
                    <a:off x="3957" y="707"/>
                    <a:ext cx="403" cy="272"/>
                  </a:xfrm>
                  <a:prstGeom prst="rect">
                    <a:avLst/>
                  </a:prstGeom>
                  <a:noFill/>
                  <a:ln w="12700">
                    <a:solidFill>
                      <a:schemeClr val="tx1"/>
                    </a:solidFill>
                    <a:miter lim="800000"/>
                    <a:headEnd/>
                    <a:tailEnd/>
                  </a:ln>
                </p:spPr>
                <p:txBody>
                  <a:bodyPr lIns="68636" tIns="34318" rIns="68636" bIns="34318" anchor="ctr"/>
                  <a:lstStyle/>
                  <a:p>
                    <a:pPr algn="ctr" eaLnBrk="1" hangingPunct="1">
                      <a:lnSpc>
                        <a:spcPct val="90000"/>
                      </a:lnSpc>
                    </a:pPr>
                    <a:r>
                      <a:rPr lang="en-CA" sz="600" dirty="0"/>
                      <a:t>Language Learning &amp; Skills Development</a:t>
                    </a:r>
                  </a:p>
                </p:txBody>
              </p:sp>
              <p:sp>
                <p:nvSpPr>
                  <p:cNvPr id="50" name="Rectangle 40"/>
                  <p:cNvSpPr>
                    <a:spLocks noChangeArrowheads="1"/>
                  </p:cNvSpPr>
                  <p:nvPr/>
                </p:nvSpPr>
                <p:spPr bwMode="auto">
                  <a:xfrm>
                    <a:off x="3957" y="1071"/>
                    <a:ext cx="403" cy="727"/>
                  </a:xfrm>
                  <a:prstGeom prst="rect">
                    <a:avLst/>
                  </a:prstGeom>
                  <a:noFill/>
                  <a:ln w="12700">
                    <a:solidFill>
                      <a:schemeClr val="tx1"/>
                    </a:solidFill>
                    <a:miter lim="800000"/>
                    <a:headEnd/>
                    <a:tailEnd/>
                  </a:ln>
                </p:spPr>
                <p:txBody>
                  <a:bodyPr lIns="68636" tIns="34318" rIns="68636" bIns="34318"/>
                  <a:lstStyle/>
                  <a:p>
                    <a:pPr marL="88900" indent="-88900" algn="l" eaLnBrk="1" hangingPunct="1">
                      <a:lnSpc>
                        <a:spcPct val="90000"/>
                      </a:lnSpc>
                      <a:buFontTx/>
                      <a:buChar char="•"/>
                    </a:pPr>
                    <a:r>
                      <a:rPr lang="en-CA" sz="600" dirty="0"/>
                      <a:t>Language training </a:t>
                    </a:r>
                  </a:p>
                  <a:p>
                    <a:pPr marL="88900" indent="-88900" algn="l" eaLnBrk="1" hangingPunct="1">
                      <a:lnSpc>
                        <a:spcPct val="90000"/>
                      </a:lnSpc>
                      <a:spcBef>
                        <a:spcPct val="40000"/>
                      </a:spcBef>
                      <a:buFontTx/>
                      <a:buChar char="•"/>
                    </a:pPr>
                    <a:r>
                      <a:rPr lang="en-CA" sz="600" dirty="0"/>
                      <a:t>Other skills/ life-skills </a:t>
                    </a:r>
                    <a:r>
                      <a:rPr lang="en-CA" sz="600" dirty="0" smtClean="0"/>
                      <a:t>training</a:t>
                    </a:r>
                    <a:endParaRPr lang="en-CA" sz="600" dirty="0"/>
                  </a:p>
                </p:txBody>
              </p:sp>
              <p:sp>
                <p:nvSpPr>
                  <p:cNvPr id="51" name="Rectangle 41"/>
                  <p:cNvSpPr>
                    <a:spLocks noChangeArrowheads="1"/>
                  </p:cNvSpPr>
                  <p:nvPr/>
                </p:nvSpPr>
                <p:spPr bwMode="auto">
                  <a:xfrm>
                    <a:off x="2459" y="2641"/>
                    <a:ext cx="895" cy="544"/>
                  </a:xfrm>
                  <a:prstGeom prst="rect">
                    <a:avLst/>
                  </a:prstGeom>
                  <a:solidFill>
                    <a:srgbClr val="CCFFCC"/>
                  </a:solidFill>
                  <a:ln w="12700">
                    <a:solidFill>
                      <a:schemeClr val="tx1"/>
                    </a:solidFill>
                    <a:miter lim="800000"/>
                    <a:headEnd/>
                    <a:tailEnd/>
                  </a:ln>
                </p:spPr>
                <p:txBody>
                  <a:bodyPr lIns="68636" tIns="34318" rIns="68636" bIns="34318" anchor="ctr"/>
                  <a:lstStyle/>
                  <a:p>
                    <a:pPr marL="90488" indent="-90488" algn="l" eaLnBrk="1" hangingPunct="1">
                      <a:lnSpc>
                        <a:spcPct val="90000"/>
                      </a:lnSpc>
                      <a:spcBef>
                        <a:spcPct val="40000"/>
                      </a:spcBef>
                    </a:pPr>
                    <a:r>
                      <a:rPr lang="en-CA" sz="600" dirty="0"/>
                      <a:t>11. Clients have timely, useful and accurate information needed to make informed settlement decisions</a:t>
                    </a:r>
                    <a:r>
                      <a:rPr lang="en-CA" sz="600" dirty="0">
                        <a:solidFill>
                          <a:srgbClr val="008000"/>
                        </a:solidFill>
                      </a:rPr>
                      <a:t>  </a:t>
                    </a:r>
                  </a:p>
                  <a:p>
                    <a:pPr marL="90488" indent="-90488" algn="l" eaLnBrk="1" hangingPunct="1">
                      <a:lnSpc>
                        <a:spcPct val="90000"/>
                      </a:lnSpc>
                      <a:spcBef>
                        <a:spcPct val="40000"/>
                      </a:spcBef>
                    </a:pPr>
                    <a:r>
                      <a:rPr lang="en-CA" sz="600" dirty="0"/>
                      <a:t>12. Clients understand life in Canada including laws, rights, responsibilities and how to access community resources</a:t>
                    </a:r>
                  </a:p>
                </p:txBody>
              </p:sp>
              <p:sp>
                <p:nvSpPr>
                  <p:cNvPr id="52" name="Rectangle 42"/>
                  <p:cNvSpPr>
                    <a:spLocks noChangeArrowheads="1"/>
                  </p:cNvSpPr>
                  <p:nvPr/>
                </p:nvSpPr>
                <p:spPr bwMode="auto">
                  <a:xfrm>
                    <a:off x="3390" y="2641"/>
                    <a:ext cx="679" cy="544"/>
                  </a:xfrm>
                  <a:prstGeom prst="rect">
                    <a:avLst/>
                  </a:prstGeom>
                  <a:solidFill>
                    <a:srgbClr val="FFFF99"/>
                  </a:solidFill>
                  <a:ln w="12700">
                    <a:solidFill>
                      <a:schemeClr val="tx1"/>
                    </a:solidFill>
                    <a:miter lim="800000"/>
                    <a:headEnd/>
                    <a:tailEnd/>
                  </a:ln>
                </p:spPr>
                <p:txBody>
                  <a:bodyPr lIns="68636" tIns="34318" rIns="68636" bIns="34318" anchor="ctr"/>
                  <a:lstStyle/>
                  <a:p>
                    <a:pPr marL="90488" indent="-90488" algn="l" eaLnBrk="1" hangingPunct="1">
                      <a:lnSpc>
                        <a:spcPct val="90000"/>
                      </a:lnSpc>
                    </a:pPr>
                    <a:r>
                      <a:rPr lang="en-CA" sz="600" dirty="0"/>
                      <a:t>13. Clients have the official language skills needed to function in Canadian society</a:t>
                    </a:r>
                    <a:r>
                      <a:rPr lang="en-CA" sz="600" dirty="0">
                        <a:solidFill>
                          <a:schemeClr val="accent2"/>
                        </a:solidFill>
                      </a:rPr>
                      <a:t> </a:t>
                    </a:r>
                    <a:r>
                      <a:rPr lang="en-CA" sz="600" dirty="0">
                        <a:solidFill>
                          <a:srgbClr val="008000"/>
                        </a:solidFill>
                      </a:rPr>
                      <a:t> </a:t>
                    </a:r>
                  </a:p>
                  <a:p>
                    <a:pPr marL="90488" indent="-90488" algn="l" eaLnBrk="1" hangingPunct="1">
                      <a:lnSpc>
                        <a:spcPct val="90000"/>
                      </a:lnSpc>
                      <a:spcBef>
                        <a:spcPct val="40000"/>
                      </a:spcBef>
                    </a:pPr>
                    <a:r>
                      <a:rPr lang="en-CA" sz="600" dirty="0"/>
                      <a:t>14. Clients have the skills/life-skills needed to function in Canadian society</a:t>
                    </a:r>
                  </a:p>
                </p:txBody>
              </p:sp>
              <p:sp>
                <p:nvSpPr>
                  <p:cNvPr id="53" name="Rectangle 43"/>
                  <p:cNvSpPr>
                    <a:spLocks noChangeArrowheads="1"/>
                  </p:cNvSpPr>
                  <p:nvPr/>
                </p:nvSpPr>
                <p:spPr bwMode="auto">
                  <a:xfrm>
                    <a:off x="4138" y="2641"/>
                    <a:ext cx="635" cy="544"/>
                  </a:xfrm>
                  <a:prstGeom prst="rect">
                    <a:avLst/>
                  </a:prstGeom>
                  <a:solidFill>
                    <a:srgbClr val="99CCFF"/>
                  </a:solidFill>
                  <a:ln w="12700">
                    <a:solidFill>
                      <a:schemeClr val="tx1"/>
                    </a:solidFill>
                    <a:miter lim="800000"/>
                    <a:headEnd/>
                    <a:tailEnd/>
                  </a:ln>
                </p:spPr>
                <p:txBody>
                  <a:bodyPr lIns="68636" tIns="34318" rIns="68636" bIns="34318" anchor="ctr"/>
                  <a:lstStyle/>
                  <a:p>
                    <a:pPr marL="90488" indent="-90488" algn="l" eaLnBrk="1" hangingPunct="1">
                      <a:lnSpc>
                        <a:spcPct val="90000"/>
                      </a:lnSpc>
                    </a:pPr>
                    <a:r>
                      <a:rPr lang="en-CA" sz="600" dirty="0"/>
                      <a:t>15. Clients have knowledge of the Canadian work environment  and are connected to local labour markets</a:t>
                    </a:r>
                  </a:p>
                  <a:p>
                    <a:pPr marL="90488" indent="-90488" algn="l" eaLnBrk="1" hangingPunct="1">
                      <a:lnSpc>
                        <a:spcPct val="90000"/>
                      </a:lnSpc>
                      <a:spcBef>
                        <a:spcPct val="40000"/>
                      </a:spcBef>
                    </a:pPr>
                    <a:r>
                      <a:rPr lang="en-CA" sz="600" dirty="0"/>
                      <a:t>16. Clients have the skills to find and apply for employment</a:t>
                    </a:r>
                  </a:p>
                </p:txBody>
              </p:sp>
              <p:sp>
                <p:nvSpPr>
                  <p:cNvPr id="54" name="Rectangle 44"/>
                  <p:cNvSpPr>
                    <a:spLocks noChangeArrowheads="1"/>
                  </p:cNvSpPr>
                  <p:nvPr/>
                </p:nvSpPr>
                <p:spPr bwMode="auto">
                  <a:xfrm>
                    <a:off x="4818" y="2641"/>
                    <a:ext cx="795" cy="544"/>
                  </a:xfrm>
                  <a:prstGeom prst="rect">
                    <a:avLst/>
                  </a:prstGeom>
                  <a:solidFill>
                    <a:srgbClr val="FFCC99"/>
                  </a:solidFill>
                  <a:ln w="12700">
                    <a:solidFill>
                      <a:schemeClr val="tx1"/>
                    </a:solidFill>
                    <a:miter lim="800000"/>
                    <a:headEnd/>
                    <a:tailEnd/>
                  </a:ln>
                </p:spPr>
                <p:txBody>
                  <a:bodyPr lIns="68636" tIns="34318" rIns="68636" bIns="34318"/>
                  <a:lstStyle/>
                  <a:p>
                    <a:pPr marL="90488" indent="-90488" algn="l" eaLnBrk="1" hangingPunct="1">
                      <a:lnSpc>
                        <a:spcPct val="90000"/>
                      </a:lnSpc>
                    </a:pPr>
                    <a:r>
                      <a:rPr lang="en-CA" sz="600" dirty="0"/>
                      <a:t>17. Clients are connected to the broader community and social networks </a:t>
                    </a:r>
                    <a:endParaRPr lang="en-CA" sz="600" dirty="0">
                      <a:solidFill>
                        <a:srgbClr val="008000"/>
                      </a:solidFill>
                    </a:endParaRPr>
                  </a:p>
                  <a:p>
                    <a:pPr marL="90488" indent="-90488" algn="l" eaLnBrk="1" hangingPunct="1">
                      <a:lnSpc>
                        <a:spcPct val="90000"/>
                      </a:lnSpc>
                      <a:spcBef>
                        <a:spcPct val="40000"/>
                      </a:spcBef>
                    </a:pPr>
                    <a:r>
                      <a:rPr lang="en-CA" sz="600" dirty="0"/>
                      <a:t>18. Program participants are aware of newcomers’ needs and contributions and are engaged in newcomer settlement</a:t>
                    </a:r>
                  </a:p>
                </p:txBody>
              </p:sp>
              <p:cxnSp>
                <p:nvCxnSpPr>
                  <p:cNvPr id="55" name="AutoShape 45"/>
                  <p:cNvCxnSpPr>
                    <a:cxnSpLocks noChangeShapeType="1"/>
                    <a:stCxn id="35" idx="2"/>
                    <a:endCxn id="48" idx="0"/>
                  </p:cNvCxnSpPr>
                  <p:nvPr/>
                </p:nvCxnSpPr>
                <p:spPr bwMode="auto">
                  <a:xfrm rot="16200000" flipH="1">
                    <a:off x="3550" y="1343"/>
                    <a:ext cx="306" cy="1215"/>
                  </a:xfrm>
                  <a:prstGeom prst="bentConnector3">
                    <a:avLst>
                      <a:gd name="adj1" fmla="val 50000"/>
                    </a:avLst>
                  </a:prstGeom>
                  <a:noFill/>
                  <a:ln w="9525">
                    <a:solidFill>
                      <a:schemeClr val="tx1"/>
                    </a:solidFill>
                    <a:miter lim="800000"/>
                    <a:headEnd/>
                    <a:tailEnd type="triangle" w="med" len="med"/>
                  </a:ln>
                </p:spPr>
              </p:cxnSp>
              <p:cxnSp>
                <p:nvCxnSpPr>
                  <p:cNvPr id="56" name="AutoShape 46"/>
                  <p:cNvCxnSpPr>
                    <a:cxnSpLocks noChangeShapeType="1"/>
                    <a:stCxn id="36" idx="2"/>
                    <a:endCxn id="48" idx="0"/>
                  </p:cNvCxnSpPr>
                  <p:nvPr/>
                </p:nvCxnSpPr>
                <p:spPr bwMode="auto">
                  <a:xfrm rot="16200000" flipH="1">
                    <a:off x="3879" y="1672"/>
                    <a:ext cx="306" cy="559"/>
                  </a:xfrm>
                  <a:prstGeom prst="bentConnector3">
                    <a:avLst>
                      <a:gd name="adj1" fmla="val 50000"/>
                    </a:avLst>
                  </a:prstGeom>
                  <a:noFill/>
                  <a:ln w="9525">
                    <a:solidFill>
                      <a:schemeClr val="tx1"/>
                    </a:solidFill>
                    <a:miter lim="800000"/>
                    <a:headEnd/>
                    <a:tailEnd type="triangle" w="med" len="med"/>
                  </a:ln>
                </p:spPr>
              </p:cxnSp>
              <p:cxnSp>
                <p:nvCxnSpPr>
                  <p:cNvPr id="57" name="AutoShape 47"/>
                  <p:cNvCxnSpPr>
                    <a:cxnSpLocks noChangeShapeType="1"/>
                    <a:stCxn id="50" idx="2"/>
                    <a:endCxn id="48" idx="0"/>
                  </p:cNvCxnSpPr>
                  <p:nvPr/>
                </p:nvCxnSpPr>
                <p:spPr bwMode="auto">
                  <a:xfrm rot="16200000" flipH="1">
                    <a:off x="4082" y="1875"/>
                    <a:ext cx="306" cy="152"/>
                  </a:xfrm>
                  <a:prstGeom prst="bentConnector3">
                    <a:avLst>
                      <a:gd name="adj1" fmla="val 50000"/>
                    </a:avLst>
                  </a:prstGeom>
                  <a:noFill/>
                  <a:ln w="9525">
                    <a:solidFill>
                      <a:schemeClr val="tx1"/>
                    </a:solidFill>
                    <a:miter lim="800000"/>
                    <a:headEnd/>
                    <a:tailEnd type="triangle" w="med" len="med"/>
                  </a:ln>
                </p:spPr>
              </p:cxnSp>
              <p:cxnSp>
                <p:nvCxnSpPr>
                  <p:cNvPr id="58" name="AutoShape 48"/>
                  <p:cNvCxnSpPr>
                    <a:cxnSpLocks noChangeShapeType="1"/>
                    <a:stCxn id="37" idx="2"/>
                    <a:endCxn id="48" idx="0"/>
                  </p:cNvCxnSpPr>
                  <p:nvPr/>
                </p:nvCxnSpPr>
                <p:spPr bwMode="auto">
                  <a:xfrm rot="5400000">
                    <a:off x="4308" y="1801"/>
                    <a:ext cx="306" cy="301"/>
                  </a:xfrm>
                  <a:prstGeom prst="bentConnector3">
                    <a:avLst>
                      <a:gd name="adj1" fmla="val 50000"/>
                    </a:avLst>
                  </a:prstGeom>
                  <a:noFill/>
                  <a:ln w="9525">
                    <a:solidFill>
                      <a:schemeClr val="tx1"/>
                    </a:solidFill>
                    <a:miter lim="800000"/>
                    <a:headEnd/>
                    <a:tailEnd type="triangle" w="med" len="med"/>
                  </a:ln>
                </p:spPr>
              </p:cxnSp>
              <p:cxnSp>
                <p:nvCxnSpPr>
                  <p:cNvPr id="59" name="AutoShape 49"/>
                  <p:cNvCxnSpPr>
                    <a:cxnSpLocks noChangeShapeType="1"/>
                    <a:stCxn id="48" idx="2"/>
                    <a:endCxn id="51" idx="0"/>
                  </p:cNvCxnSpPr>
                  <p:nvPr/>
                </p:nvCxnSpPr>
                <p:spPr bwMode="auto">
                  <a:xfrm rot="5400000">
                    <a:off x="3490" y="1820"/>
                    <a:ext cx="237" cy="1404"/>
                  </a:xfrm>
                  <a:prstGeom prst="bentConnector3">
                    <a:avLst>
                      <a:gd name="adj1" fmla="val 50000"/>
                    </a:avLst>
                  </a:prstGeom>
                  <a:noFill/>
                  <a:ln w="9525">
                    <a:solidFill>
                      <a:schemeClr val="tx1"/>
                    </a:solidFill>
                    <a:miter lim="800000"/>
                    <a:headEnd/>
                    <a:tailEnd type="triangle" w="med" len="med"/>
                  </a:ln>
                </p:spPr>
              </p:cxnSp>
              <p:cxnSp>
                <p:nvCxnSpPr>
                  <p:cNvPr id="60" name="AutoShape 50"/>
                  <p:cNvCxnSpPr>
                    <a:cxnSpLocks noChangeShapeType="1"/>
                    <a:stCxn id="48" idx="2"/>
                    <a:endCxn id="54" idx="0"/>
                  </p:cNvCxnSpPr>
                  <p:nvPr/>
                </p:nvCxnSpPr>
                <p:spPr bwMode="auto">
                  <a:xfrm rot="16200000" flipH="1">
                    <a:off x="4645" y="2070"/>
                    <a:ext cx="237" cy="905"/>
                  </a:xfrm>
                  <a:prstGeom prst="bentConnector3">
                    <a:avLst>
                      <a:gd name="adj1" fmla="val 50000"/>
                    </a:avLst>
                  </a:prstGeom>
                  <a:noFill/>
                  <a:ln w="9525">
                    <a:solidFill>
                      <a:schemeClr val="tx1"/>
                    </a:solidFill>
                    <a:miter lim="800000"/>
                    <a:headEnd/>
                    <a:tailEnd type="triangle" w="med" len="med"/>
                  </a:ln>
                </p:spPr>
              </p:cxnSp>
              <p:sp>
                <p:nvSpPr>
                  <p:cNvPr id="61" name="Line 52"/>
                  <p:cNvSpPr>
                    <a:spLocks noChangeShapeType="1"/>
                  </p:cNvSpPr>
                  <p:nvPr/>
                </p:nvSpPr>
                <p:spPr bwMode="auto">
                  <a:xfrm>
                    <a:off x="3103" y="1798"/>
                    <a:ext cx="0" cy="0"/>
                  </a:xfrm>
                  <a:prstGeom prst="line">
                    <a:avLst/>
                  </a:prstGeom>
                  <a:noFill/>
                  <a:ln w="9525">
                    <a:solidFill>
                      <a:schemeClr val="tx1"/>
                    </a:solidFill>
                    <a:round/>
                    <a:headEnd/>
                    <a:tailEnd/>
                  </a:ln>
                </p:spPr>
                <p:txBody>
                  <a:bodyPr lIns="68644" tIns="34322" rIns="68644" bIns="34322" anchor="ctr">
                    <a:spAutoFit/>
                  </a:bodyPr>
                  <a:lstStyle/>
                  <a:p>
                    <a:endParaRPr lang="en-CA" dirty="0"/>
                  </a:p>
                </p:txBody>
              </p:sp>
              <p:cxnSp>
                <p:nvCxnSpPr>
                  <p:cNvPr id="62" name="AutoShape 53"/>
                  <p:cNvCxnSpPr>
                    <a:cxnSpLocks noChangeShapeType="1"/>
                    <a:stCxn id="51" idx="2"/>
                    <a:endCxn id="47" idx="0"/>
                  </p:cNvCxnSpPr>
                  <p:nvPr/>
                </p:nvCxnSpPr>
                <p:spPr bwMode="auto">
                  <a:xfrm rot="16200000" flipH="1">
                    <a:off x="3395" y="2697"/>
                    <a:ext cx="181" cy="1158"/>
                  </a:xfrm>
                  <a:prstGeom prst="bentConnector3">
                    <a:avLst>
                      <a:gd name="adj1" fmla="val 49722"/>
                    </a:avLst>
                  </a:prstGeom>
                  <a:noFill/>
                  <a:ln w="9525">
                    <a:solidFill>
                      <a:schemeClr val="tx1"/>
                    </a:solidFill>
                    <a:miter lim="800000"/>
                    <a:headEnd/>
                    <a:tailEnd type="triangle" w="med" len="med"/>
                  </a:ln>
                </p:spPr>
              </p:cxnSp>
              <p:cxnSp>
                <p:nvCxnSpPr>
                  <p:cNvPr id="63" name="AutoShape 54"/>
                  <p:cNvCxnSpPr>
                    <a:cxnSpLocks noChangeShapeType="1"/>
                  </p:cNvCxnSpPr>
                  <p:nvPr/>
                </p:nvCxnSpPr>
                <p:spPr bwMode="auto">
                  <a:xfrm>
                    <a:off x="4183" y="982"/>
                    <a:ext cx="0" cy="89"/>
                  </a:xfrm>
                  <a:prstGeom prst="straightConnector1">
                    <a:avLst/>
                  </a:prstGeom>
                  <a:noFill/>
                  <a:ln w="12700">
                    <a:solidFill>
                      <a:schemeClr val="tx1"/>
                    </a:solidFill>
                    <a:round/>
                    <a:headEnd/>
                    <a:tailEnd type="triangle" w="med" len="med"/>
                  </a:ln>
                </p:spPr>
              </p:cxnSp>
              <p:cxnSp>
                <p:nvCxnSpPr>
                  <p:cNvPr id="64" name="AutoShape 55"/>
                  <p:cNvCxnSpPr>
                    <a:cxnSpLocks noChangeShapeType="1"/>
                    <a:stCxn id="48" idx="2"/>
                    <a:endCxn id="52" idx="0"/>
                  </p:cNvCxnSpPr>
                  <p:nvPr/>
                </p:nvCxnSpPr>
                <p:spPr bwMode="auto">
                  <a:xfrm rot="5400000">
                    <a:off x="3902" y="2232"/>
                    <a:ext cx="237" cy="581"/>
                  </a:xfrm>
                  <a:prstGeom prst="bentConnector3">
                    <a:avLst>
                      <a:gd name="adj1" fmla="val 50000"/>
                    </a:avLst>
                  </a:prstGeom>
                  <a:noFill/>
                  <a:ln w="9525">
                    <a:solidFill>
                      <a:schemeClr val="tx1"/>
                    </a:solidFill>
                    <a:miter lim="800000"/>
                    <a:headEnd/>
                    <a:tailEnd type="triangle" w="med" len="med"/>
                  </a:ln>
                </p:spPr>
              </p:cxnSp>
              <p:cxnSp>
                <p:nvCxnSpPr>
                  <p:cNvPr id="65" name="AutoShape 56"/>
                  <p:cNvCxnSpPr>
                    <a:cxnSpLocks noChangeShapeType="1"/>
                    <a:stCxn id="48" idx="2"/>
                    <a:endCxn id="53" idx="0"/>
                  </p:cNvCxnSpPr>
                  <p:nvPr/>
                </p:nvCxnSpPr>
                <p:spPr bwMode="auto">
                  <a:xfrm rot="16200000" flipH="1">
                    <a:off x="4265" y="2450"/>
                    <a:ext cx="237" cy="145"/>
                  </a:xfrm>
                  <a:prstGeom prst="bentConnector3">
                    <a:avLst>
                      <a:gd name="adj1" fmla="val 50000"/>
                    </a:avLst>
                  </a:prstGeom>
                  <a:noFill/>
                  <a:ln w="9525">
                    <a:solidFill>
                      <a:schemeClr val="tx1"/>
                    </a:solidFill>
                    <a:miter lim="800000"/>
                    <a:headEnd/>
                    <a:tailEnd type="triangle" w="med" len="med"/>
                  </a:ln>
                </p:spPr>
              </p:cxnSp>
              <p:cxnSp>
                <p:nvCxnSpPr>
                  <p:cNvPr id="66" name="AutoShape 57"/>
                  <p:cNvCxnSpPr>
                    <a:cxnSpLocks noChangeShapeType="1"/>
                    <a:stCxn id="54" idx="2"/>
                    <a:endCxn id="47" idx="0"/>
                  </p:cNvCxnSpPr>
                  <p:nvPr/>
                </p:nvCxnSpPr>
                <p:spPr bwMode="auto">
                  <a:xfrm rot="5400000">
                    <a:off x="4550" y="2700"/>
                    <a:ext cx="181" cy="1151"/>
                  </a:xfrm>
                  <a:prstGeom prst="bentConnector3">
                    <a:avLst>
                      <a:gd name="adj1" fmla="val 49722"/>
                    </a:avLst>
                  </a:prstGeom>
                  <a:noFill/>
                  <a:ln w="9525">
                    <a:solidFill>
                      <a:schemeClr val="tx1"/>
                    </a:solidFill>
                    <a:miter lim="800000"/>
                    <a:headEnd/>
                    <a:tailEnd type="triangle" w="med" len="med"/>
                  </a:ln>
                </p:spPr>
              </p:cxnSp>
              <p:cxnSp>
                <p:nvCxnSpPr>
                  <p:cNvPr id="67" name="AutoShape 58"/>
                  <p:cNvCxnSpPr>
                    <a:cxnSpLocks noChangeShapeType="1"/>
                    <a:stCxn id="52" idx="2"/>
                    <a:endCxn id="47" idx="0"/>
                  </p:cNvCxnSpPr>
                  <p:nvPr/>
                </p:nvCxnSpPr>
                <p:spPr bwMode="auto">
                  <a:xfrm rot="16200000" flipH="1">
                    <a:off x="3807" y="3108"/>
                    <a:ext cx="181" cy="335"/>
                  </a:xfrm>
                  <a:prstGeom prst="bentConnector3">
                    <a:avLst>
                      <a:gd name="adj1" fmla="val 49722"/>
                    </a:avLst>
                  </a:prstGeom>
                  <a:noFill/>
                  <a:ln w="9525">
                    <a:solidFill>
                      <a:schemeClr val="tx1"/>
                    </a:solidFill>
                    <a:miter lim="800000"/>
                    <a:headEnd/>
                    <a:tailEnd type="triangle" w="med" len="med"/>
                  </a:ln>
                </p:spPr>
              </p:cxnSp>
              <p:cxnSp>
                <p:nvCxnSpPr>
                  <p:cNvPr id="68" name="AutoShape 59"/>
                  <p:cNvCxnSpPr>
                    <a:cxnSpLocks noChangeShapeType="1"/>
                    <a:stCxn id="53" idx="2"/>
                    <a:endCxn id="47" idx="0"/>
                  </p:cNvCxnSpPr>
                  <p:nvPr/>
                </p:nvCxnSpPr>
                <p:spPr bwMode="auto">
                  <a:xfrm rot="5400000">
                    <a:off x="4170" y="3080"/>
                    <a:ext cx="181" cy="391"/>
                  </a:xfrm>
                  <a:prstGeom prst="bentConnector3">
                    <a:avLst>
                      <a:gd name="adj1" fmla="val 49722"/>
                    </a:avLst>
                  </a:prstGeom>
                  <a:noFill/>
                  <a:ln w="9525">
                    <a:solidFill>
                      <a:schemeClr val="tx1"/>
                    </a:solidFill>
                    <a:miter lim="800000"/>
                    <a:headEnd/>
                    <a:tailEnd type="triangle" w="med" len="med"/>
                  </a:ln>
                </p:spPr>
              </p:cxnSp>
              <p:cxnSp>
                <p:nvCxnSpPr>
                  <p:cNvPr id="69" name="AutoShape 60"/>
                  <p:cNvCxnSpPr>
                    <a:cxnSpLocks noChangeShapeType="1"/>
                    <a:stCxn id="34" idx="2"/>
                    <a:endCxn id="46" idx="0"/>
                  </p:cNvCxnSpPr>
                  <p:nvPr/>
                </p:nvCxnSpPr>
                <p:spPr bwMode="auto">
                  <a:xfrm>
                    <a:off x="2561" y="1798"/>
                    <a:ext cx="1" cy="183"/>
                  </a:xfrm>
                  <a:prstGeom prst="straightConnector1">
                    <a:avLst/>
                  </a:prstGeom>
                  <a:noFill/>
                  <a:ln w="9525">
                    <a:solidFill>
                      <a:schemeClr val="tx1"/>
                    </a:solidFill>
                    <a:round/>
                    <a:headEnd/>
                    <a:tailEnd type="triangle" w="med" len="med"/>
                  </a:ln>
                </p:spPr>
              </p:cxnSp>
              <p:cxnSp>
                <p:nvCxnSpPr>
                  <p:cNvPr id="70" name="AutoShape 61"/>
                  <p:cNvCxnSpPr>
                    <a:cxnSpLocks noChangeShapeType="1"/>
                    <a:stCxn id="47" idx="2"/>
                    <a:endCxn id="39" idx="0"/>
                  </p:cNvCxnSpPr>
                  <p:nvPr/>
                </p:nvCxnSpPr>
                <p:spPr bwMode="auto">
                  <a:xfrm rot="5400000">
                    <a:off x="4017" y="3913"/>
                    <a:ext cx="95" cy="1"/>
                  </a:xfrm>
                  <a:prstGeom prst="straightConnector1">
                    <a:avLst/>
                  </a:prstGeom>
                  <a:noFill/>
                  <a:ln w="9525">
                    <a:solidFill>
                      <a:schemeClr val="tx1"/>
                    </a:solidFill>
                    <a:round/>
                    <a:headEnd/>
                    <a:tailEnd type="triangle" w="med" len="med"/>
                  </a:ln>
                </p:spPr>
              </p:cxnSp>
              <p:sp>
                <p:nvSpPr>
                  <p:cNvPr id="71" name="Rectangle 62"/>
                  <p:cNvSpPr>
                    <a:spLocks noChangeArrowheads="1"/>
                  </p:cNvSpPr>
                  <p:nvPr/>
                </p:nvSpPr>
                <p:spPr bwMode="auto">
                  <a:xfrm>
                    <a:off x="496" y="1073"/>
                    <a:ext cx="603" cy="861"/>
                  </a:xfrm>
                  <a:prstGeom prst="rect">
                    <a:avLst/>
                  </a:prstGeom>
                  <a:noFill/>
                  <a:ln w="12700" algn="ctr">
                    <a:solidFill>
                      <a:schemeClr val="tx1"/>
                    </a:solidFill>
                    <a:miter lim="800000"/>
                    <a:headEnd/>
                    <a:tailEnd/>
                  </a:ln>
                </p:spPr>
                <p:txBody>
                  <a:bodyPr lIns="68636" tIns="34318" rIns="18000" bIns="34318"/>
                  <a:lstStyle/>
                  <a:p>
                    <a:pPr marL="88900" indent="-88900" algn="l" eaLnBrk="1" hangingPunct="1">
                      <a:lnSpc>
                        <a:spcPct val="90000"/>
                      </a:lnSpc>
                      <a:spcBef>
                        <a:spcPct val="30000"/>
                      </a:spcBef>
                      <a:buFontTx/>
                      <a:buChar char="•"/>
                    </a:pPr>
                    <a:r>
                      <a:rPr lang="en-CA" sz="600" dirty="0"/>
                      <a:t>Strategic plans</a:t>
                    </a:r>
                  </a:p>
                  <a:p>
                    <a:pPr marL="88900" indent="-88900" algn="l" eaLnBrk="1" hangingPunct="1">
                      <a:lnSpc>
                        <a:spcPct val="90000"/>
                      </a:lnSpc>
                      <a:spcBef>
                        <a:spcPct val="30000"/>
                      </a:spcBef>
                      <a:buFontTx/>
                      <a:buChar char="•"/>
                    </a:pPr>
                    <a:r>
                      <a:rPr lang="en-CA" sz="600" dirty="0"/>
                      <a:t>Policy, priorities, standards and outcomes </a:t>
                    </a:r>
                  </a:p>
                  <a:p>
                    <a:pPr marL="88900" indent="-88900" algn="l" eaLnBrk="1" hangingPunct="1">
                      <a:lnSpc>
                        <a:spcPct val="90000"/>
                      </a:lnSpc>
                      <a:spcBef>
                        <a:spcPct val="30000"/>
                      </a:spcBef>
                      <a:buFontTx/>
                      <a:buChar char="•"/>
                    </a:pPr>
                    <a:r>
                      <a:rPr lang="en-CA" sz="600" dirty="0"/>
                      <a:t>Performance measurement strategy and national reports</a:t>
                    </a:r>
                  </a:p>
                  <a:p>
                    <a:pPr marL="88900" indent="-88900" algn="l" eaLnBrk="1" hangingPunct="1">
                      <a:lnSpc>
                        <a:spcPct val="90000"/>
                      </a:lnSpc>
                      <a:spcBef>
                        <a:spcPct val="30000"/>
                      </a:spcBef>
                      <a:buFontTx/>
                      <a:buChar char="•"/>
                    </a:pPr>
                    <a:r>
                      <a:rPr lang="en-CA" sz="600" dirty="0"/>
                      <a:t>Horizontal coordination</a:t>
                    </a:r>
                  </a:p>
                  <a:p>
                    <a:pPr marL="88900" indent="-88900" algn="l" eaLnBrk="1" hangingPunct="1">
                      <a:lnSpc>
                        <a:spcPct val="90000"/>
                      </a:lnSpc>
                      <a:spcBef>
                        <a:spcPct val="30000"/>
                      </a:spcBef>
                      <a:buFontTx/>
                      <a:buChar char="•"/>
                    </a:pPr>
                    <a:r>
                      <a:rPr lang="en-CA" sz="600" dirty="0"/>
                      <a:t>PT consultations</a:t>
                    </a:r>
                  </a:p>
                  <a:p>
                    <a:pPr marL="88900" indent="-88900" algn="l" eaLnBrk="1" hangingPunct="1">
                      <a:lnSpc>
                        <a:spcPct val="90000"/>
                      </a:lnSpc>
                      <a:spcBef>
                        <a:spcPct val="30000"/>
                      </a:spcBef>
                      <a:buFontTx/>
                      <a:buChar char="•"/>
                    </a:pPr>
                    <a:r>
                      <a:rPr lang="en-CA" sz="600" dirty="0"/>
                      <a:t>Research </a:t>
                    </a:r>
                    <a:r>
                      <a:rPr lang="en-CA" sz="600" dirty="0" smtClean="0"/>
                      <a:t>analysis </a:t>
                    </a:r>
                    <a:r>
                      <a:rPr lang="en-CA" sz="600" dirty="0"/>
                      <a:t>and reports</a:t>
                    </a:r>
                  </a:p>
                  <a:p>
                    <a:pPr marL="88900" indent="-88900" algn="l" eaLnBrk="1" hangingPunct="1">
                      <a:lnSpc>
                        <a:spcPct val="90000"/>
                      </a:lnSpc>
                      <a:spcBef>
                        <a:spcPct val="30000"/>
                      </a:spcBef>
                      <a:buFontTx/>
                      <a:buChar char="•"/>
                    </a:pPr>
                    <a:r>
                      <a:rPr lang="en-CA" sz="600" dirty="0"/>
                      <a:t>Funding allocation </a:t>
                    </a:r>
                    <a:endParaRPr lang="en-CA" sz="600" dirty="0" smtClean="0"/>
                  </a:p>
                  <a:p>
                    <a:pPr marL="88900" indent="-88900" algn="l" eaLnBrk="1" hangingPunct="1">
                      <a:lnSpc>
                        <a:spcPct val="90000"/>
                      </a:lnSpc>
                      <a:spcBef>
                        <a:spcPct val="30000"/>
                      </a:spcBef>
                      <a:buFontTx/>
                      <a:buChar char="•"/>
                    </a:pPr>
                    <a:r>
                      <a:rPr lang="en-CA" sz="600" dirty="0" smtClean="0"/>
                      <a:t>PT agreement, protocols  and other arrangements</a:t>
                    </a:r>
                    <a:endParaRPr lang="en-CA" sz="600" dirty="0"/>
                  </a:p>
                </p:txBody>
              </p:sp>
              <p:sp>
                <p:nvSpPr>
                  <p:cNvPr id="72" name="Rectangle 63"/>
                  <p:cNvSpPr>
                    <a:spLocks noChangeArrowheads="1"/>
                  </p:cNvSpPr>
                  <p:nvPr/>
                </p:nvSpPr>
                <p:spPr bwMode="auto">
                  <a:xfrm>
                    <a:off x="1101" y="1073"/>
                    <a:ext cx="814" cy="861"/>
                  </a:xfrm>
                  <a:prstGeom prst="rect">
                    <a:avLst/>
                  </a:prstGeom>
                  <a:noFill/>
                  <a:ln w="12700">
                    <a:solidFill>
                      <a:schemeClr val="tx1"/>
                    </a:solidFill>
                    <a:miter lim="800000"/>
                    <a:headEnd/>
                    <a:tailEnd/>
                  </a:ln>
                </p:spPr>
                <p:txBody>
                  <a:bodyPr lIns="68636" tIns="34318" rIns="68636" bIns="34318"/>
                  <a:lstStyle/>
                  <a:p>
                    <a:pPr marL="88900" indent="-88900" algn="l" eaLnBrk="1" hangingPunct="1">
                      <a:lnSpc>
                        <a:spcPct val="90000"/>
                      </a:lnSpc>
                      <a:spcBef>
                        <a:spcPct val="40000"/>
                      </a:spcBef>
                      <a:buFontTx/>
                      <a:buChar char="•"/>
                      <a:tabLst>
                        <a:tab pos="88900" algn="l"/>
                      </a:tabLst>
                    </a:pPr>
                    <a:r>
                      <a:rPr lang="en-CA" sz="600" dirty="0"/>
                      <a:t>Operational plans</a:t>
                    </a:r>
                  </a:p>
                  <a:p>
                    <a:pPr marL="88900" indent="-88900" algn="l" eaLnBrk="1" hangingPunct="1">
                      <a:lnSpc>
                        <a:spcPct val="90000"/>
                      </a:lnSpc>
                      <a:spcBef>
                        <a:spcPct val="40000"/>
                      </a:spcBef>
                      <a:buFontTx/>
                      <a:buChar char="•"/>
                      <a:tabLst>
                        <a:tab pos="88900" algn="l"/>
                      </a:tabLst>
                    </a:pPr>
                    <a:r>
                      <a:rPr lang="en-CA" sz="600" dirty="0"/>
                      <a:t>Program delivery materials and tools</a:t>
                    </a:r>
                  </a:p>
                  <a:p>
                    <a:pPr marL="88900" indent="-88900" algn="l" eaLnBrk="1" hangingPunct="1">
                      <a:lnSpc>
                        <a:spcPct val="90000"/>
                      </a:lnSpc>
                      <a:spcBef>
                        <a:spcPct val="40000"/>
                      </a:spcBef>
                      <a:buFontTx/>
                      <a:buChar char="•"/>
                      <a:tabLst>
                        <a:tab pos="88900" algn="l"/>
                      </a:tabLst>
                    </a:pPr>
                    <a:r>
                      <a:rPr lang="en-CA" sz="600" dirty="0"/>
                      <a:t>Functional guidance &amp; training </a:t>
                    </a:r>
                  </a:p>
                  <a:p>
                    <a:pPr marL="88900" indent="-88900" algn="l" eaLnBrk="1" hangingPunct="1">
                      <a:lnSpc>
                        <a:spcPct val="90000"/>
                      </a:lnSpc>
                      <a:spcBef>
                        <a:spcPct val="40000"/>
                      </a:spcBef>
                      <a:buFontTx/>
                      <a:buChar char="•"/>
                      <a:tabLst>
                        <a:tab pos="88900" algn="l"/>
                      </a:tabLst>
                    </a:pPr>
                    <a:r>
                      <a:rPr lang="en-CA" sz="600" dirty="0"/>
                      <a:t>Data collection and regional/local/SPO reports</a:t>
                    </a:r>
                  </a:p>
                  <a:p>
                    <a:pPr marL="88900" indent="-88900" algn="l" eaLnBrk="1" hangingPunct="1">
                      <a:lnSpc>
                        <a:spcPct val="90000"/>
                      </a:lnSpc>
                      <a:spcBef>
                        <a:spcPct val="40000"/>
                      </a:spcBef>
                      <a:buFontTx/>
                      <a:buChar char="•"/>
                      <a:tabLst>
                        <a:tab pos="88900" algn="l"/>
                      </a:tabLst>
                    </a:pPr>
                    <a:r>
                      <a:rPr lang="en-CA" sz="600" dirty="0"/>
                      <a:t>Regional, local and SPO coordination</a:t>
                    </a:r>
                  </a:p>
                  <a:p>
                    <a:pPr marL="88900" indent="-88900" algn="l" eaLnBrk="1" hangingPunct="1">
                      <a:lnSpc>
                        <a:spcPct val="90000"/>
                      </a:lnSpc>
                      <a:spcBef>
                        <a:spcPct val="40000"/>
                      </a:spcBef>
                      <a:buFontTx/>
                      <a:buChar char="•"/>
                      <a:tabLst>
                        <a:tab pos="88900" algn="l"/>
                      </a:tabLst>
                    </a:pPr>
                    <a:r>
                      <a:rPr lang="en-CA" sz="600" dirty="0"/>
                      <a:t>Service delivery capacity building</a:t>
                    </a:r>
                  </a:p>
                  <a:p>
                    <a:pPr marL="88900" indent="-88900" algn="l" eaLnBrk="1" hangingPunct="1">
                      <a:lnSpc>
                        <a:spcPct val="90000"/>
                      </a:lnSpc>
                      <a:spcBef>
                        <a:spcPct val="40000"/>
                      </a:spcBef>
                      <a:buFontTx/>
                      <a:buChar char="•"/>
                      <a:tabLst>
                        <a:tab pos="88900" algn="l"/>
                      </a:tabLst>
                    </a:pPr>
                    <a:r>
                      <a:rPr lang="en-CA" sz="600" dirty="0"/>
                      <a:t>Best practices and info sharing</a:t>
                    </a:r>
                  </a:p>
                  <a:p>
                    <a:pPr marL="88900" indent="-88900" algn="l" eaLnBrk="1" hangingPunct="1">
                      <a:lnSpc>
                        <a:spcPct val="90000"/>
                      </a:lnSpc>
                      <a:spcBef>
                        <a:spcPct val="40000"/>
                      </a:spcBef>
                      <a:buFontTx/>
                      <a:buChar char="•"/>
                      <a:tabLst>
                        <a:tab pos="88900" algn="l"/>
                      </a:tabLst>
                    </a:pPr>
                    <a:r>
                      <a:rPr lang="en-CA" sz="600" dirty="0"/>
                      <a:t>Contribution agreements</a:t>
                    </a:r>
                  </a:p>
                </p:txBody>
              </p:sp>
              <p:cxnSp>
                <p:nvCxnSpPr>
                  <p:cNvPr id="73" name="AutoShape 64"/>
                  <p:cNvCxnSpPr>
                    <a:cxnSpLocks noChangeShapeType="1"/>
                    <a:stCxn id="71" idx="2"/>
                    <a:endCxn id="45" idx="0"/>
                  </p:cNvCxnSpPr>
                  <p:nvPr/>
                </p:nvCxnSpPr>
                <p:spPr bwMode="auto">
                  <a:xfrm rot="16200000" flipH="1">
                    <a:off x="933" y="1798"/>
                    <a:ext cx="137" cy="408"/>
                  </a:xfrm>
                  <a:prstGeom prst="bentConnector3">
                    <a:avLst>
                      <a:gd name="adj1" fmla="val 50000"/>
                    </a:avLst>
                  </a:prstGeom>
                  <a:noFill/>
                  <a:ln w="9525">
                    <a:solidFill>
                      <a:schemeClr val="tx1"/>
                    </a:solidFill>
                    <a:miter lim="800000"/>
                    <a:headEnd/>
                    <a:tailEnd type="triangle" w="med" len="med"/>
                  </a:ln>
                </p:spPr>
              </p:cxnSp>
              <p:cxnSp>
                <p:nvCxnSpPr>
                  <p:cNvPr id="74" name="AutoShape 65"/>
                  <p:cNvCxnSpPr>
                    <a:cxnSpLocks noChangeShapeType="1"/>
                    <a:stCxn id="72" idx="2"/>
                    <a:endCxn id="45" idx="0"/>
                  </p:cNvCxnSpPr>
                  <p:nvPr/>
                </p:nvCxnSpPr>
                <p:spPr bwMode="auto">
                  <a:xfrm rot="5400000">
                    <a:off x="1288" y="1851"/>
                    <a:ext cx="137" cy="302"/>
                  </a:xfrm>
                  <a:prstGeom prst="bentConnector3">
                    <a:avLst>
                      <a:gd name="adj1" fmla="val 50000"/>
                    </a:avLst>
                  </a:prstGeom>
                  <a:noFill/>
                  <a:ln w="9525">
                    <a:solidFill>
                      <a:schemeClr val="tx1"/>
                    </a:solidFill>
                    <a:miter lim="800000"/>
                    <a:headEnd/>
                    <a:tailEnd type="triangle" w="med" len="med"/>
                  </a:ln>
                </p:spPr>
              </p:cxnSp>
              <p:cxnSp>
                <p:nvCxnSpPr>
                  <p:cNvPr id="75" name="AutoShape 66"/>
                  <p:cNvCxnSpPr>
                    <a:cxnSpLocks noChangeShapeType="1"/>
                    <a:stCxn id="29" idx="2"/>
                    <a:endCxn id="72" idx="0"/>
                  </p:cNvCxnSpPr>
                  <p:nvPr/>
                </p:nvCxnSpPr>
                <p:spPr bwMode="auto">
                  <a:xfrm flipH="1">
                    <a:off x="1508" y="982"/>
                    <a:ext cx="2" cy="91"/>
                  </a:xfrm>
                  <a:prstGeom prst="straightConnector1">
                    <a:avLst/>
                  </a:prstGeom>
                  <a:noFill/>
                  <a:ln w="9525">
                    <a:solidFill>
                      <a:schemeClr val="tx1"/>
                    </a:solidFill>
                    <a:round/>
                    <a:headEnd/>
                    <a:tailEnd type="triangle" w="med" len="med"/>
                  </a:ln>
                </p:spPr>
              </p:cxnSp>
              <p:cxnSp>
                <p:nvCxnSpPr>
                  <p:cNvPr id="76" name="AutoShape 67"/>
                  <p:cNvCxnSpPr>
                    <a:cxnSpLocks noChangeShapeType="1"/>
                  </p:cNvCxnSpPr>
                  <p:nvPr/>
                </p:nvCxnSpPr>
                <p:spPr bwMode="auto">
                  <a:xfrm rot="10800000">
                    <a:off x="1209" y="347"/>
                    <a:ext cx="3262" cy="0"/>
                  </a:xfrm>
                  <a:prstGeom prst="straightConnector1">
                    <a:avLst/>
                  </a:prstGeom>
                  <a:noFill/>
                  <a:ln w="9525">
                    <a:solidFill>
                      <a:schemeClr val="tx1"/>
                    </a:solidFill>
                    <a:round/>
                    <a:headEnd/>
                    <a:tailEnd/>
                  </a:ln>
                </p:spPr>
              </p:cxnSp>
              <p:sp>
                <p:nvSpPr>
                  <p:cNvPr id="77" name="Line 68"/>
                  <p:cNvSpPr>
                    <a:spLocks noChangeShapeType="1"/>
                  </p:cNvSpPr>
                  <p:nvPr/>
                </p:nvSpPr>
                <p:spPr bwMode="auto">
                  <a:xfrm>
                    <a:off x="2431" y="1934"/>
                    <a:ext cx="0" cy="0"/>
                  </a:xfrm>
                  <a:prstGeom prst="line">
                    <a:avLst/>
                  </a:prstGeom>
                  <a:noFill/>
                  <a:ln w="9525">
                    <a:solidFill>
                      <a:schemeClr val="tx1"/>
                    </a:solidFill>
                    <a:round/>
                    <a:headEnd/>
                    <a:tailEnd/>
                  </a:ln>
                </p:spPr>
                <p:txBody>
                  <a:bodyPr lIns="68644" tIns="34322" rIns="68644" bIns="34322" anchor="ctr">
                    <a:spAutoFit/>
                  </a:bodyPr>
                  <a:lstStyle/>
                  <a:p>
                    <a:endParaRPr lang="en-CA" dirty="0"/>
                  </a:p>
                </p:txBody>
              </p:sp>
              <p:sp>
                <p:nvSpPr>
                  <p:cNvPr id="78" name="Line 69"/>
                  <p:cNvSpPr>
                    <a:spLocks noChangeShapeType="1"/>
                  </p:cNvSpPr>
                  <p:nvPr/>
                </p:nvSpPr>
                <p:spPr bwMode="auto">
                  <a:xfrm>
                    <a:off x="1915" y="1481"/>
                    <a:ext cx="227" cy="0"/>
                  </a:xfrm>
                  <a:prstGeom prst="line">
                    <a:avLst/>
                  </a:prstGeom>
                  <a:noFill/>
                  <a:ln w="9525">
                    <a:solidFill>
                      <a:schemeClr val="tx1"/>
                    </a:solidFill>
                    <a:round/>
                    <a:headEnd/>
                    <a:tailEnd/>
                  </a:ln>
                </p:spPr>
                <p:txBody>
                  <a:bodyPr lIns="68644" tIns="34322" rIns="68644" bIns="34322" anchor="ctr">
                    <a:spAutoFit/>
                  </a:bodyPr>
                  <a:lstStyle/>
                  <a:p>
                    <a:endParaRPr lang="en-CA" dirty="0"/>
                  </a:p>
                </p:txBody>
              </p:sp>
              <p:sp>
                <p:nvSpPr>
                  <p:cNvPr id="79" name="Line 70"/>
                  <p:cNvSpPr>
                    <a:spLocks noChangeShapeType="1"/>
                  </p:cNvSpPr>
                  <p:nvPr/>
                </p:nvSpPr>
                <p:spPr bwMode="auto">
                  <a:xfrm>
                    <a:off x="2142" y="1481"/>
                    <a:ext cx="0" cy="953"/>
                  </a:xfrm>
                  <a:prstGeom prst="line">
                    <a:avLst/>
                  </a:prstGeom>
                  <a:noFill/>
                  <a:ln w="9525">
                    <a:solidFill>
                      <a:schemeClr val="tx1"/>
                    </a:solidFill>
                    <a:round/>
                    <a:headEnd/>
                    <a:tailEnd/>
                  </a:ln>
                </p:spPr>
                <p:txBody>
                  <a:bodyPr lIns="68644" tIns="34322" rIns="68644" bIns="34322" anchor="ctr">
                    <a:spAutoFit/>
                  </a:bodyPr>
                  <a:lstStyle/>
                  <a:p>
                    <a:endParaRPr lang="en-CA" dirty="0"/>
                  </a:p>
                </p:txBody>
              </p:sp>
              <p:sp>
                <p:nvSpPr>
                  <p:cNvPr id="80" name="Rectangle 72"/>
                  <p:cNvSpPr>
                    <a:spLocks noChangeArrowheads="1"/>
                  </p:cNvSpPr>
                  <p:nvPr/>
                </p:nvSpPr>
                <p:spPr bwMode="auto">
                  <a:xfrm>
                    <a:off x="4863" y="707"/>
                    <a:ext cx="635" cy="272"/>
                  </a:xfrm>
                  <a:prstGeom prst="rect">
                    <a:avLst/>
                  </a:prstGeom>
                  <a:noFill/>
                  <a:ln w="12700">
                    <a:solidFill>
                      <a:schemeClr val="tx1"/>
                    </a:solidFill>
                    <a:miter lim="800000"/>
                    <a:headEnd/>
                    <a:tailEnd/>
                  </a:ln>
                </p:spPr>
                <p:txBody>
                  <a:bodyPr lIns="68636" tIns="34318" rIns="68636" bIns="34318" anchor="ctr"/>
                  <a:lstStyle/>
                  <a:p>
                    <a:pPr algn="ctr" eaLnBrk="1" hangingPunct="1">
                      <a:lnSpc>
                        <a:spcPct val="90000"/>
                      </a:lnSpc>
                    </a:pPr>
                    <a:r>
                      <a:rPr lang="en-CA" sz="600" dirty="0"/>
                      <a:t>Community Connections</a:t>
                    </a:r>
                  </a:p>
                </p:txBody>
              </p:sp>
              <p:sp>
                <p:nvSpPr>
                  <p:cNvPr id="81" name="Rectangle 73"/>
                  <p:cNvSpPr>
                    <a:spLocks noChangeArrowheads="1"/>
                  </p:cNvSpPr>
                  <p:nvPr/>
                </p:nvSpPr>
                <p:spPr bwMode="auto">
                  <a:xfrm>
                    <a:off x="4863" y="1069"/>
                    <a:ext cx="635" cy="728"/>
                  </a:xfrm>
                  <a:prstGeom prst="rect">
                    <a:avLst/>
                  </a:prstGeom>
                  <a:noFill/>
                  <a:ln w="12700">
                    <a:solidFill>
                      <a:schemeClr val="tx1"/>
                    </a:solidFill>
                    <a:miter lim="800000"/>
                    <a:headEnd/>
                    <a:tailEnd/>
                  </a:ln>
                </p:spPr>
                <p:txBody>
                  <a:bodyPr lIns="68636" tIns="34318" rIns="68636" bIns="34318"/>
                  <a:lstStyle/>
                  <a:p>
                    <a:pPr marL="90488" indent="-90488" algn="l" eaLnBrk="1" hangingPunct="1">
                      <a:lnSpc>
                        <a:spcPct val="90000"/>
                      </a:lnSpc>
                      <a:spcBef>
                        <a:spcPct val="40000"/>
                      </a:spcBef>
                      <a:buFontTx/>
                      <a:buChar char="•"/>
                    </a:pPr>
                    <a:r>
                      <a:rPr lang="en-CA" sz="600" dirty="0"/>
                      <a:t>Individual and community-level bridging, e.g.:</a:t>
                    </a:r>
                  </a:p>
                  <a:p>
                    <a:pPr marL="90488" indent="-90488" algn="l" eaLnBrk="1" hangingPunct="1">
                      <a:lnSpc>
                        <a:spcPct val="90000"/>
                      </a:lnSpc>
                      <a:spcBef>
                        <a:spcPct val="40000"/>
                      </a:spcBef>
                      <a:buFont typeface="Arial" charset="0"/>
                      <a:buChar char="–"/>
                    </a:pPr>
                    <a:r>
                      <a:rPr lang="en-CA" sz="500" dirty="0"/>
                      <a:t>Host/ mentor matches</a:t>
                    </a:r>
                  </a:p>
                  <a:p>
                    <a:pPr marL="90488" indent="-90488" algn="l" eaLnBrk="1" hangingPunct="1">
                      <a:lnSpc>
                        <a:spcPct val="90000"/>
                      </a:lnSpc>
                      <a:buFont typeface="Arial" charset="0"/>
                      <a:buChar char="–"/>
                    </a:pPr>
                    <a:r>
                      <a:rPr lang="en-CA" sz="500" dirty="0"/>
                      <a:t>Volunteers </a:t>
                    </a:r>
                    <a:r>
                      <a:rPr lang="en-CA" sz="500" dirty="0" smtClean="0"/>
                      <a:t>,engaged ,trained </a:t>
                    </a:r>
                    <a:r>
                      <a:rPr lang="en-CA" sz="500" dirty="0"/>
                      <a:t>and supported </a:t>
                    </a:r>
                  </a:p>
                  <a:p>
                    <a:pPr marL="90488" indent="-90488" algn="l" eaLnBrk="1" hangingPunct="1">
                      <a:lnSpc>
                        <a:spcPct val="90000"/>
                      </a:lnSpc>
                      <a:spcBef>
                        <a:spcPct val="40000"/>
                      </a:spcBef>
                      <a:buFontTx/>
                      <a:buChar char="•"/>
                    </a:pPr>
                    <a:r>
                      <a:rPr lang="en-CA" sz="600" dirty="0"/>
                      <a:t>Cultural awareness, anti-racism, and welcoming communities </a:t>
                    </a:r>
                    <a:r>
                      <a:rPr lang="en-CA" sz="600" dirty="0" smtClean="0"/>
                      <a:t>services</a:t>
                    </a:r>
                    <a:endParaRPr lang="en-CA" sz="600" dirty="0"/>
                  </a:p>
                </p:txBody>
              </p:sp>
              <p:cxnSp>
                <p:nvCxnSpPr>
                  <p:cNvPr id="82" name="AutoShape 74"/>
                  <p:cNvCxnSpPr>
                    <a:cxnSpLocks noChangeShapeType="1"/>
                    <a:stCxn id="31" idx="3"/>
                    <a:endCxn id="32" idx="1"/>
                  </p:cNvCxnSpPr>
                  <p:nvPr/>
                </p:nvCxnSpPr>
                <p:spPr bwMode="auto">
                  <a:xfrm>
                    <a:off x="3372" y="843"/>
                    <a:ext cx="176" cy="1"/>
                  </a:xfrm>
                  <a:prstGeom prst="straightConnector1">
                    <a:avLst/>
                  </a:prstGeom>
                  <a:noFill/>
                  <a:ln w="9525">
                    <a:solidFill>
                      <a:schemeClr val="tx1"/>
                    </a:solidFill>
                    <a:round/>
                    <a:headEnd/>
                    <a:tailEnd type="triangle" w="med" len="med"/>
                  </a:ln>
                </p:spPr>
              </p:cxnSp>
              <p:cxnSp>
                <p:nvCxnSpPr>
                  <p:cNvPr id="83" name="AutoShape 75"/>
                  <p:cNvCxnSpPr>
                    <a:cxnSpLocks noChangeShapeType="1"/>
                    <a:endCxn id="81" idx="0"/>
                  </p:cNvCxnSpPr>
                  <p:nvPr/>
                </p:nvCxnSpPr>
                <p:spPr bwMode="auto">
                  <a:xfrm rot="5400000">
                    <a:off x="5136" y="1024"/>
                    <a:ext cx="89" cy="0"/>
                  </a:xfrm>
                  <a:prstGeom prst="straightConnector1">
                    <a:avLst/>
                  </a:prstGeom>
                  <a:noFill/>
                  <a:ln w="9525">
                    <a:solidFill>
                      <a:schemeClr val="tx1"/>
                    </a:solidFill>
                    <a:round/>
                    <a:headEnd/>
                    <a:tailEnd type="triangle" w="med" len="med"/>
                  </a:ln>
                </p:spPr>
              </p:cxnSp>
              <p:cxnSp>
                <p:nvCxnSpPr>
                  <p:cNvPr id="84" name="AutoShape 76"/>
                  <p:cNvCxnSpPr>
                    <a:cxnSpLocks noChangeShapeType="1"/>
                    <a:stCxn id="81" idx="2"/>
                    <a:endCxn id="48" idx="0"/>
                  </p:cNvCxnSpPr>
                  <p:nvPr/>
                </p:nvCxnSpPr>
                <p:spPr bwMode="auto">
                  <a:xfrm rot="5400000">
                    <a:off x="4592" y="1516"/>
                    <a:ext cx="307" cy="870"/>
                  </a:xfrm>
                  <a:prstGeom prst="bentConnector3">
                    <a:avLst>
                      <a:gd name="adj1" fmla="val 50000"/>
                    </a:avLst>
                  </a:prstGeom>
                  <a:noFill/>
                  <a:ln w="9525">
                    <a:solidFill>
                      <a:schemeClr val="tx1"/>
                    </a:solidFill>
                    <a:miter lim="800000"/>
                    <a:headEnd/>
                    <a:tailEnd type="triangle" w="med" len="med"/>
                  </a:ln>
                </p:spPr>
              </p:cxnSp>
            </p:grpSp>
          </p:grpSp>
        </p:grpSp>
        <p:sp>
          <p:nvSpPr>
            <p:cNvPr id="9" name="Text Box 152"/>
            <p:cNvSpPr txBox="1">
              <a:spLocks noChangeArrowheads="1"/>
            </p:cNvSpPr>
            <p:nvPr/>
          </p:nvSpPr>
          <p:spPr bwMode="auto">
            <a:xfrm>
              <a:off x="1776" y="2064"/>
              <a:ext cx="144" cy="144"/>
            </a:xfrm>
            <a:prstGeom prst="rect">
              <a:avLst/>
            </a:prstGeom>
            <a:solidFill>
              <a:srgbClr val="CCFFFF"/>
            </a:solidFill>
            <a:ln w="9525" algn="ctr">
              <a:noFill/>
              <a:miter lim="800000"/>
              <a:headEnd/>
              <a:tailEnd/>
            </a:ln>
          </p:spPr>
          <p:txBody>
            <a:bodyPr lIns="9144" tIns="9144" rIns="9144" bIns="9144"/>
            <a:lstStyle/>
            <a:p>
              <a:pPr algn="ctr">
                <a:spcBef>
                  <a:spcPct val="50000"/>
                </a:spcBef>
              </a:pPr>
              <a:r>
                <a:rPr lang="en-CA" sz="1400" dirty="0"/>
                <a:t>E</a:t>
              </a:r>
            </a:p>
          </p:txBody>
        </p:sp>
        <p:sp>
          <p:nvSpPr>
            <p:cNvPr id="10" name="Text Box 153"/>
            <p:cNvSpPr txBox="1">
              <a:spLocks noChangeArrowheads="1"/>
            </p:cNvSpPr>
            <p:nvPr/>
          </p:nvSpPr>
          <p:spPr bwMode="auto">
            <a:xfrm>
              <a:off x="3216" y="2640"/>
              <a:ext cx="144" cy="144"/>
            </a:xfrm>
            <a:prstGeom prst="rect">
              <a:avLst/>
            </a:prstGeom>
            <a:solidFill>
              <a:srgbClr val="CCFFCC"/>
            </a:solidFill>
            <a:ln w="9525" algn="ctr">
              <a:noFill/>
              <a:miter lim="800000"/>
              <a:headEnd/>
              <a:tailEnd/>
            </a:ln>
          </p:spPr>
          <p:txBody>
            <a:bodyPr lIns="9144" tIns="9144" rIns="9144" bIns="9144"/>
            <a:lstStyle/>
            <a:p>
              <a:pPr algn="ctr">
                <a:spcBef>
                  <a:spcPct val="50000"/>
                </a:spcBef>
              </a:pPr>
              <a:r>
                <a:rPr lang="en-CA" sz="1400" dirty="0"/>
                <a:t>A</a:t>
              </a:r>
            </a:p>
          </p:txBody>
        </p:sp>
        <p:sp>
          <p:nvSpPr>
            <p:cNvPr id="11" name="Text Box 154"/>
            <p:cNvSpPr txBox="1">
              <a:spLocks noChangeArrowheads="1"/>
            </p:cNvSpPr>
            <p:nvPr/>
          </p:nvSpPr>
          <p:spPr bwMode="auto">
            <a:xfrm>
              <a:off x="3936" y="2640"/>
              <a:ext cx="144" cy="144"/>
            </a:xfrm>
            <a:prstGeom prst="rect">
              <a:avLst/>
            </a:prstGeom>
            <a:solidFill>
              <a:srgbClr val="FFFF99"/>
            </a:solidFill>
            <a:ln w="9525" algn="ctr">
              <a:noFill/>
              <a:miter lim="800000"/>
              <a:headEnd/>
              <a:tailEnd/>
            </a:ln>
          </p:spPr>
          <p:txBody>
            <a:bodyPr lIns="9144" tIns="9144" rIns="9144" bIns="9144"/>
            <a:lstStyle/>
            <a:p>
              <a:pPr algn="ctr">
                <a:spcBef>
                  <a:spcPct val="50000"/>
                </a:spcBef>
              </a:pPr>
              <a:r>
                <a:rPr lang="en-CA" sz="1400" dirty="0"/>
                <a:t>B</a:t>
              </a:r>
            </a:p>
          </p:txBody>
        </p:sp>
        <p:sp>
          <p:nvSpPr>
            <p:cNvPr id="12" name="Text Box 155"/>
            <p:cNvSpPr txBox="1">
              <a:spLocks noChangeArrowheads="1"/>
            </p:cNvSpPr>
            <p:nvPr/>
          </p:nvSpPr>
          <p:spPr bwMode="auto">
            <a:xfrm>
              <a:off x="4637" y="2640"/>
              <a:ext cx="144" cy="144"/>
            </a:xfrm>
            <a:prstGeom prst="rect">
              <a:avLst/>
            </a:prstGeom>
            <a:solidFill>
              <a:srgbClr val="99CCFF"/>
            </a:solidFill>
            <a:ln w="9525" algn="ctr">
              <a:noFill/>
              <a:miter lim="800000"/>
              <a:headEnd/>
              <a:tailEnd/>
            </a:ln>
          </p:spPr>
          <p:txBody>
            <a:bodyPr lIns="9144" tIns="9144" rIns="9144" bIns="9144"/>
            <a:lstStyle/>
            <a:p>
              <a:pPr algn="ctr">
                <a:spcBef>
                  <a:spcPct val="50000"/>
                </a:spcBef>
              </a:pPr>
              <a:r>
                <a:rPr lang="en-CA" sz="1400" dirty="0"/>
                <a:t>C</a:t>
              </a:r>
            </a:p>
          </p:txBody>
        </p:sp>
        <p:sp>
          <p:nvSpPr>
            <p:cNvPr id="13" name="Text Box 156"/>
            <p:cNvSpPr txBox="1">
              <a:spLocks noChangeArrowheads="1"/>
            </p:cNvSpPr>
            <p:nvPr/>
          </p:nvSpPr>
          <p:spPr bwMode="auto">
            <a:xfrm>
              <a:off x="5472" y="2640"/>
              <a:ext cx="144" cy="144"/>
            </a:xfrm>
            <a:prstGeom prst="rect">
              <a:avLst/>
            </a:prstGeom>
            <a:solidFill>
              <a:srgbClr val="FFCC99"/>
            </a:solidFill>
            <a:ln w="9525" algn="ctr">
              <a:noFill/>
              <a:miter lim="800000"/>
              <a:headEnd/>
              <a:tailEnd/>
            </a:ln>
          </p:spPr>
          <p:txBody>
            <a:bodyPr lIns="9144" tIns="9144" rIns="9144" bIns="9144"/>
            <a:lstStyle/>
            <a:p>
              <a:pPr algn="ctr">
                <a:spcBef>
                  <a:spcPct val="50000"/>
                </a:spcBef>
              </a:pPr>
              <a:r>
                <a:rPr lang="en-CA" sz="1400" dirty="0"/>
                <a:t>D</a:t>
              </a:r>
            </a:p>
          </p:txBody>
        </p:sp>
      </p:grpSp>
      <p:pic>
        <p:nvPicPr>
          <p:cNvPr id="85" name="Picture 170"/>
          <p:cNvPicPr>
            <a:picLocks noChangeAspect="1" noChangeArrowheads="1"/>
          </p:cNvPicPr>
          <p:nvPr/>
        </p:nvPicPr>
        <p:blipFill>
          <a:blip r:embed="rId2" cstate="print"/>
          <a:srcRect/>
          <a:stretch>
            <a:fillRect/>
          </a:stretch>
        </p:blipFill>
        <p:spPr bwMode="auto">
          <a:xfrm>
            <a:off x="838200" y="4800600"/>
            <a:ext cx="2873339" cy="1828799"/>
          </a:xfrm>
          <a:prstGeom prst="rect">
            <a:avLst/>
          </a:prstGeom>
          <a:noFill/>
          <a:ln w="9525">
            <a:noFill/>
            <a:miter lim="800000"/>
            <a:headEnd/>
            <a:tailEnd/>
          </a:ln>
        </p:spPr>
      </p:pic>
      <p:graphicFrame>
        <p:nvGraphicFramePr>
          <p:cNvPr id="86" name="Group 265"/>
          <p:cNvGraphicFramePr>
            <a:graphicFrameLocks noGrp="1"/>
          </p:cNvGraphicFramePr>
          <p:nvPr/>
        </p:nvGraphicFramePr>
        <p:xfrm>
          <a:off x="990600" y="4876800"/>
          <a:ext cx="2541587" cy="1546227"/>
        </p:xfrm>
        <a:graphic>
          <a:graphicData uri="http://schemas.openxmlformats.org/drawingml/2006/table">
            <a:tbl>
              <a:tblPr/>
              <a:tblGrid>
                <a:gridCol w="2541587"/>
              </a:tblGrid>
              <a:tr h="359587">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charset="0"/>
                          <a:ea typeface="ＭＳ Ｐゴシック" pitchFamily="48" charset="-128"/>
                          <a:cs typeface="Arial" charset="0"/>
                        </a:rPr>
                        <a:t>Expected</a:t>
                      </a:r>
                      <a:r>
                        <a:rPr kumimoji="0" lang="en-US" sz="1100" b="1" i="0" u="none" strike="noStrike" cap="none" normalizeH="0" baseline="0" dirty="0" smtClean="0">
                          <a:ln>
                            <a:noFill/>
                          </a:ln>
                          <a:solidFill>
                            <a:srgbClr val="000000"/>
                          </a:solidFill>
                          <a:effectLst/>
                          <a:latin typeface="Arial" charset="0"/>
                          <a:ea typeface="ＭＳ Ｐゴシック" pitchFamily="48" charset="-128"/>
                          <a:cs typeface="Arial" charset="0"/>
                        </a:rPr>
                        <a:t> </a:t>
                      </a:r>
                      <a:r>
                        <a:rPr kumimoji="0" lang="en-US" sz="1000" b="1" i="0" u="none" strike="noStrike" cap="none" normalizeH="0" baseline="0" dirty="0" smtClean="0">
                          <a:ln>
                            <a:noFill/>
                          </a:ln>
                          <a:solidFill>
                            <a:srgbClr val="000000"/>
                          </a:solidFill>
                          <a:effectLst/>
                          <a:latin typeface="Arial" charset="0"/>
                          <a:ea typeface="ＭＳ Ｐゴシック" pitchFamily="48" charset="-128"/>
                          <a:cs typeface="Arial" charset="0"/>
                        </a:rPr>
                        <a:t>Results</a:t>
                      </a:r>
                      <a:r>
                        <a:rPr kumimoji="0" lang="en-US" sz="1100" b="1" i="0" u="none" strike="noStrike" cap="none" normalizeH="0" baseline="0" dirty="0" smtClean="0">
                          <a:ln>
                            <a:noFill/>
                          </a:ln>
                          <a:solidFill>
                            <a:srgbClr val="000000"/>
                          </a:solidFill>
                          <a:effectLst/>
                          <a:latin typeface="Arial" charset="0"/>
                          <a:ea typeface="ＭＳ Ｐゴシック" pitchFamily="48" charset="-128"/>
                          <a:cs typeface="Arial" charset="0"/>
                        </a:rPr>
                        <a:t> </a:t>
                      </a:r>
                      <a:r>
                        <a:rPr kumimoji="0" lang="en-US" sz="800" b="0" i="0" u="none" strike="noStrike" cap="none" normalizeH="0" baseline="0" dirty="0" smtClean="0">
                          <a:ln>
                            <a:noFill/>
                          </a:ln>
                          <a:solidFill>
                            <a:srgbClr val="000000"/>
                          </a:solidFill>
                          <a:effectLst/>
                          <a:latin typeface="Arial" charset="0"/>
                          <a:ea typeface="ＭＳ Ｐゴシック" pitchFamily="48" charset="-128"/>
                          <a:cs typeface="Arial" charset="0"/>
                        </a:rPr>
                        <a:t>(Intermediate outcomes)</a:t>
                      </a:r>
                      <a:endParaRPr kumimoji="0" lang="en-US" sz="2400" b="0" i="0" u="none" strike="noStrike" cap="none" normalizeH="0" baseline="0" dirty="0" smtClean="0">
                        <a:ln>
                          <a:noFill/>
                        </a:ln>
                        <a:solidFill>
                          <a:schemeClr val="tx1"/>
                        </a:solidFill>
                        <a:effectLst/>
                        <a:latin typeface="Arial" charset="0"/>
                        <a:ea typeface="ＭＳ Ｐゴシック" pitchFamily="48" charset="-128"/>
                      </a:endParaRPr>
                    </a:p>
                  </a:txBody>
                  <a:tcPr anchor="ctr" horzOverflow="overflow">
                    <a:lnL cap="flat">
                      <a:noFill/>
                    </a:lnL>
                    <a:lnR cap="flat">
                      <a:noFill/>
                    </a:lnR>
                    <a:lnT cap="flat">
                      <a:noFill/>
                    </a:lnT>
                    <a:lnB>
                      <a:noFill/>
                    </a:lnB>
                    <a:lnTlToBr>
                      <a:noFill/>
                    </a:lnTlToBr>
                    <a:lnBlToTr>
                      <a:noFill/>
                    </a:lnBlToTr>
                    <a:noFill/>
                  </a:tcPr>
                </a:tc>
              </a:tr>
              <a:tr h="233732">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charset="0"/>
                          <a:ea typeface="ＭＳ Ｐゴシック" pitchFamily="48" charset="-128"/>
                          <a:cs typeface="Arial" charset="0"/>
                        </a:rPr>
                        <a:t>A - Orientation</a:t>
                      </a:r>
                      <a:endParaRPr kumimoji="0" lang="en-US" sz="900" b="0" i="0" u="none" strike="noStrike" cap="none" normalizeH="0" baseline="0" dirty="0" smtClean="0">
                        <a:ln>
                          <a:noFill/>
                        </a:ln>
                        <a:solidFill>
                          <a:schemeClr val="tx1"/>
                        </a:solidFill>
                        <a:effectLst/>
                        <a:latin typeface="Arial" charset="0"/>
                        <a:ea typeface="ＭＳ Ｐゴシック" pitchFamily="48" charset="-128"/>
                      </a:endParaRPr>
                    </a:p>
                  </a:txBody>
                  <a:tcPr anchor="ctr" horzOverflow="overflow">
                    <a:lnL cap="flat">
                      <a:noFill/>
                    </a:lnL>
                    <a:lnR cap="flat">
                      <a:noFill/>
                    </a:lnR>
                    <a:lnT>
                      <a:noFill/>
                    </a:lnT>
                    <a:lnB>
                      <a:noFill/>
                    </a:lnB>
                    <a:lnTlToBr>
                      <a:noFill/>
                    </a:lnTlToBr>
                    <a:lnBlToTr>
                      <a:noFill/>
                    </a:lnBlToTr>
                    <a:solidFill>
                      <a:srgbClr val="CCFFCC"/>
                    </a:solidFill>
                  </a:tcPr>
                </a:tc>
              </a:tr>
              <a:tr h="238227">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charset="0"/>
                          <a:ea typeface="ＭＳ Ｐゴシック" pitchFamily="48" charset="-128"/>
                          <a:cs typeface="Arial" charset="0"/>
                        </a:rPr>
                        <a:t>B - Language/Skills</a:t>
                      </a:r>
                      <a:endParaRPr kumimoji="0" lang="en-US" sz="900" b="0" i="0" u="none" strike="noStrike" cap="none" normalizeH="0" baseline="0" dirty="0" smtClean="0">
                        <a:ln>
                          <a:noFill/>
                        </a:ln>
                        <a:solidFill>
                          <a:schemeClr val="tx1"/>
                        </a:solidFill>
                        <a:effectLst/>
                        <a:latin typeface="Arial" charset="0"/>
                        <a:ea typeface="ＭＳ Ｐゴシック" pitchFamily="48" charset="-128"/>
                      </a:endParaRPr>
                    </a:p>
                  </a:txBody>
                  <a:tcPr anchor="ctr" horzOverflow="overflow">
                    <a:lnL cap="flat">
                      <a:noFill/>
                    </a:lnL>
                    <a:lnR cap="flat">
                      <a:noFill/>
                    </a:lnR>
                    <a:lnT>
                      <a:noFill/>
                    </a:lnT>
                    <a:lnB>
                      <a:noFill/>
                    </a:lnB>
                    <a:lnTlToBr>
                      <a:noFill/>
                    </a:lnTlToBr>
                    <a:lnBlToTr>
                      <a:noFill/>
                    </a:lnBlToTr>
                    <a:solidFill>
                      <a:srgbClr val="FFFF99"/>
                    </a:solidFill>
                  </a:tcPr>
                </a:tc>
              </a:tr>
              <a:tr h="238227">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charset="0"/>
                          <a:ea typeface="ＭＳ Ｐゴシック" pitchFamily="48" charset="-128"/>
                          <a:cs typeface="Arial" charset="0"/>
                        </a:rPr>
                        <a:t>C - Labour Market Access</a:t>
                      </a:r>
                      <a:endParaRPr kumimoji="0" lang="en-US" sz="900" b="0" i="0" u="none" strike="noStrike" cap="none" normalizeH="0" baseline="0" dirty="0" smtClean="0">
                        <a:ln>
                          <a:noFill/>
                        </a:ln>
                        <a:solidFill>
                          <a:schemeClr val="tx1"/>
                        </a:solidFill>
                        <a:effectLst/>
                        <a:latin typeface="Arial" charset="0"/>
                        <a:ea typeface="ＭＳ Ｐゴシック" pitchFamily="48" charset="-128"/>
                      </a:endParaRPr>
                    </a:p>
                  </a:txBody>
                  <a:tcPr anchor="ctr" horzOverflow="overflow">
                    <a:lnL cap="flat">
                      <a:noFill/>
                    </a:lnL>
                    <a:lnR cap="flat">
                      <a:noFill/>
                    </a:lnR>
                    <a:lnT>
                      <a:noFill/>
                    </a:lnT>
                    <a:lnB>
                      <a:noFill/>
                    </a:lnB>
                    <a:lnTlToBr>
                      <a:noFill/>
                    </a:lnTlToBr>
                    <a:lnBlToTr>
                      <a:noFill/>
                    </a:lnBlToTr>
                    <a:solidFill>
                      <a:srgbClr val="99CCFF"/>
                    </a:solidFill>
                  </a:tcPr>
                </a:tc>
              </a:tr>
              <a:tr h="238227">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charset="0"/>
                          <a:ea typeface="ＭＳ Ｐゴシック" pitchFamily="48" charset="-128"/>
                          <a:cs typeface="Arial" charset="0"/>
                        </a:rPr>
                        <a:t>D – Welcoming Communities</a:t>
                      </a:r>
                      <a:endParaRPr kumimoji="0" lang="en-US" sz="900" b="0" i="0" u="none" strike="noStrike" cap="none" normalizeH="0" baseline="0" dirty="0" smtClean="0">
                        <a:ln>
                          <a:noFill/>
                        </a:ln>
                        <a:solidFill>
                          <a:schemeClr val="tx1"/>
                        </a:solidFill>
                        <a:effectLst/>
                        <a:latin typeface="Arial" charset="0"/>
                        <a:ea typeface="ＭＳ Ｐゴシック" pitchFamily="48" charset="-128"/>
                      </a:endParaRPr>
                    </a:p>
                  </a:txBody>
                  <a:tcPr anchor="ctr" horzOverflow="overflow">
                    <a:lnL cap="flat">
                      <a:noFill/>
                    </a:lnL>
                    <a:lnR cap="flat">
                      <a:noFill/>
                    </a:lnR>
                    <a:lnT>
                      <a:noFill/>
                    </a:lnT>
                    <a:lnB>
                      <a:noFill/>
                    </a:lnB>
                    <a:lnTlToBr>
                      <a:noFill/>
                    </a:lnTlToBr>
                    <a:lnBlToTr>
                      <a:noFill/>
                    </a:lnBlToTr>
                    <a:solidFill>
                      <a:srgbClr val="FFCC99"/>
                    </a:solidFill>
                  </a:tcPr>
                </a:tc>
              </a:tr>
              <a:tr h="238227">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charset="0"/>
                          <a:ea typeface="ＭＳ Ｐゴシック" pitchFamily="48" charset="-128"/>
                          <a:cs typeface="Arial" charset="0"/>
                        </a:rPr>
                        <a:t>E - Program and Policy Development</a:t>
                      </a:r>
                      <a:endParaRPr kumimoji="0" lang="en-US" sz="900" b="0" i="0" u="none" strike="noStrike" cap="none" normalizeH="0" baseline="0" dirty="0" smtClean="0">
                        <a:ln>
                          <a:noFill/>
                        </a:ln>
                        <a:solidFill>
                          <a:schemeClr val="tx1"/>
                        </a:solidFill>
                        <a:effectLst/>
                        <a:latin typeface="Arial" charset="0"/>
                        <a:ea typeface="ＭＳ Ｐゴシック" pitchFamily="48" charset="-128"/>
                      </a:endParaRPr>
                    </a:p>
                  </a:txBody>
                  <a:tcPr anchor="ctr" horzOverflow="overflow">
                    <a:lnL cap="flat">
                      <a:noFill/>
                    </a:lnL>
                    <a:lnR cap="flat">
                      <a:noFill/>
                    </a:lnR>
                    <a:lnT>
                      <a:noFill/>
                    </a:lnT>
                    <a:lnB cap="flat">
                      <a:noFill/>
                    </a:lnB>
                    <a:lnTlToBr>
                      <a:noFill/>
                    </a:lnTlToBr>
                    <a:lnBlToTr>
                      <a:noFill/>
                    </a:lnBlToTr>
                    <a:solidFill>
                      <a:srgbClr val="CCFFFF"/>
                    </a:solidFill>
                  </a:tcPr>
                </a:tc>
              </a:tr>
            </a:tbl>
          </a:graphicData>
        </a:graphic>
      </p:graphicFrame>
      <p:cxnSp>
        <p:nvCxnSpPr>
          <p:cNvPr id="87" name="Straight Arrow Connector 86"/>
          <p:cNvCxnSpPr>
            <a:stCxn id="46" idx="3"/>
            <a:endCxn id="48" idx="1"/>
          </p:cNvCxnSpPr>
          <p:nvPr/>
        </p:nvCxnSpPr>
        <p:spPr>
          <a:xfrm>
            <a:off x="4572001" y="3717132"/>
            <a:ext cx="366712" cy="23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ll dir="l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476672"/>
            <a:ext cx="8858250" cy="1143000"/>
          </a:xfrm>
        </p:spPr>
        <p:txBody>
          <a:bodyPr/>
          <a:lstStyle/>
          <a:p>
            <a:r>
              <a:rPr lang="en-CA" sz="4000" dirty="0" smtClean="0">
                <a:latin typeface="Arial" charset="0"/>
                <a:cs typeface="Arial" charset="0"/>
              </a:rPr>
              <a:t>Purpose of the presentation</a:t>
            </a:r>
          </a:p>
        </p:txBody>
      </p:sp>
      <p:sp>
        <p:nvSpPr>
          <p:cNvPr id="3" name="Content Placeholder 2"/>
          <p:cNvSpPr>
            <a:spLocks noGrp="1"/>
          </p:cNvSpPr>
          <p:nvPr>
            <p:ph idx="1"/>
          </p:nvPr>
        </p:nvSpPr>
        <p:spPr>
          <a:xfrm>
            <a:off x="250825" y="2132856"/>
            <a:ext cx="8401050" cy="2664296"/>
          </a:xfrm>
        </p:spPr>
        <p:txBody>
          <a:bodyPr/>
          <a:lstStyle/>
          <a:p>
            <a:pPr>
              <a:defRPr/>
            </a:pPr>
            <a:r>
              <a:rPr lang="en-CA" sz="2800" dirty="0" smtClean="0"/>
              <a:t>To share CIC’s perspective on Local Immigration Partnerships (LIPs)</a:t>
            </a:r>
            <a:br>
              <a:rPr lang="en-CA" sz="2800" dirty="0" smtClean="0"/>
            </a:br>
            <a:endParaRPr lang="en-CA" sz="2800" dirty="0" smtClean="0"/>
          </a:p>
          <a:p>
            <a:pPr>
              <a:defRPr/>
            </a:pPr>
            <a:r>
              <a:rPr lang="en-CA" sz="2800" dirty="0" smtClean="0"/>
              <a:t>To present and get a few initial reactions about the proposed LIPs Logic Model, Performance Measurement Framework and possible Indicators</a:t>
            </a:r>
          </a:p>
          <a:p>
            <a:pPr>
              <a:defRPr/>
            </a:pPr>
            <a:endParaRPr lang="en-CA" sz="2800" dirty="0" smtClean="0"/>
          </a:p>
          <a:p>
            <a:pPr>
              <a:defRPr/>
            </a:pPr>
            <a:endParaRPr lang="en-CA" sz="2800" dirty="0" smtClean="0"/>
          </a:p>
          <a:p>
            <a:pPr>
              <a:defRPr/>
            </a:pPr>
            <a:endParaRPr lang="en-CA" sz="2800" dirty="0" smtClean="0"/>
          </a:p>
        </p:txBody>
      </p:sp>
      <p:sp>
        <p:nvSpPr>
          <p:cNvPr id="17412" name="Slide Number Placeholder 4"/>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r"/>
            <a:fld id="{CDB04F3C-3C68-48B7-8D1F-3BB1F03E3D2C}" type="slidenum">
              <a:rPr lang="en-CA" smtClean="0"/>
              <a:pPr algn="r"/>
              <a:t>2</a:t>
            </a:fld>
            <a:endParaRPr lang="en-CA" smtClean="0"/>
          </a:p>
        </p:txBody>
      </p:sp>
    </p:spTree>
  </p:cSld>
  <p:clrMapOvr>
    <a:masterClrMapping/>
  </p:clrMapOvr>
  <p:transition spd="slow">
    <p:pull dir="l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42875" y="142875"/>
            <a:ext cx="8858250" cy="1143000"/>
          </a:xfrm>
        </p:spPr>
        <p:txBody>
          <a:bodyPr/>
          <a:lstStyle/>
          <a:p>
            <a:r>
              <a:rPr lang="en-CA" dirty="0" smtClean="0">
                <a:latin typeface="Arial" charset="0"/>
                <a:cs typeface="Arial" charset="0"/>
              </a:rPr>
              <a:t>Evolution of Municipal and Community Involvement in Development of Federal Government Policy </a:t>
            </a:r>
          </a:p>
        </p:txBody>
      </p:sp>
      <p:sp>
        <p:nvSpPr>
          <p:cNvPr id="3" name="Content Placeholder 2"/>
          <p:cNvSpPr>
            <a:spLocks noGrp="1"/>
          </p:cNvSpPr>
          <p:nvPr>
            <p:ph idx="1"/>
          </p:nvPr>
        </p:nvSpPr>
        <p:spPr>
          <a:xfrm>
            <a:off x="250825" y="1484313"/>
            <a:ext cx="8401050" cy="5018087"/>
          </a:xfrm>
        </p:spPr>
        <p:txBody>
          <a:bodyPr/>
          <a:lstStyle/>
          <a:p>
            <a:pPr>
              <a:defRPr/>
            </a:pPr>
            <a:r>
              <a:rPr lang="en-CA" sz="2000" dirty="0" smtClean="0"/>
              <a:t>Since the mid-1990s, CIC has increasingly recognized the importance of engagement at the local level.</a:t>
            </a:r>
          </a:p>
          <a:p>
            <a:pPr lvl="1">
              <a:defRPr/>
            </a:pPr>
            <a:r>
              <a:rPr lang="en-US" sz="1600" dirty="0" smtClean="0"/>
              <a:t>Municipalities play a central role in delivering many services that impact the settlement and integration experiences of newcomers.</a:t>
            </a:r>
          </a:p>
          <a:p>
            <a:pPr lvl="1">
              <a:defRPr/>
            </a:pPr>
            <a:r>
              <a:rPr lang="en-US" sz="1600" dirty="0" smtClean="0"/>
              <a:t>Tremendous capacity and expertise exist at the local level.</a:t>
            </a:r>
          </a:p>
          <a:p>
            <a:pPr lvl="1">
              <a:defRPr/>
            </a:pPr>
            <a:r>
              <a:rPr lang="en-US" sz="1600" dirty="0" smtClean="0"/>
              <a:t>Economic  benefits of immigration are most evident in the local context.</a:t>
            </a:r>
          </a:p>
          <a:p>
            <a:pPr>
              <a:defRPr/>
            </a:pPr>
            <a:endParaRPr lang="en-CA" sz="1000" dirty="0" smtClean="0"/>
          </a:p>
          <a:p>
            <a:pPr>
              <a:defRPr/>
            </a:pPr>
            <a:r>
              <a:rPr lang="en-CA" sz="2000" dirty="0" smtClean="0"/>
              <a:t>Municipalities and communities are taking a greater role in planning for and guiding immigration and settlement.</a:t>
            </a:r>
          </a:p>
          <a:p>
            <a:pPr lvl="1">
              <a:defRPr/>
            </a:pPr>
            <a:r>
              <a:rPr lang="en-CA" sz="1600" dirty="0" smtClean="0"/>
              <a:t>Attraction: critical gaps have been identified in the local labour force.</a:t>
            </a:r>
          </a:p>
          <a:p>
            <a:pPr lvl="1">
              <a:defRPr/>
            </a:pPr>
            <a:r>
              <a:rPr lang="en-CA" sz="1600" dirty="0" smtClean="0"/>
              <a:t>Retention: entire families need to feel welcomed for workers to stay.</a:t>
            </a:r>
          </a:p>
          <a:p>
            <a:pPr lvl="1">
              <a:defRPr/>
            </a:pPr>
            <a:endParaRPr lang="en-CA" sz="1000" dirty="0" smtClean="0"/>
          </a:p>
          <a:p>
            <a:pPr>
              <a:defRPr/>
            </a:pPr>
            <a:r>
              <a:rPr lang="en-CA" sz="2000" dirty="0" smtClean="0"/>
              <a:t>Ongoing and growing appetite for engagement.</a:t>
            </a:r>
          </a:p>
          <a:p>
            <a:pPr lvl="1">
              <a:defRPr/>
            </a:pPr>
            <a:r>
              <a:rPr lang="en-CA" sz="1600" dirty="0" smtClean="0"/>
              <a:t>Federation of Canadian Municipalities: Quality of Life</a:t>
            </a:r>
          </a:p>
          <a:p>
            <a:pPr lvl="1">
              <a:defRPr/>
            </a:pPr>
            <a:r>
              <a:rPr lang="en-CA" sz="1600" dirty="0" smtClean="0"/>
              <a:t>Francophone Minority Communities</a:t>
            </a:r>
          </a:p>
          <a:p>
            <a:pPr lvl="1">
              <a:defRPr/>
            </a:pPr>
            <a:r>
              <a:rPr lang="en-CA" sz="1600" dirty="0" smtClean="0"/>
              <a:t>UNESCO: Cities Against Racism</a:t>
            </a:r>
          </a:p>
          <a:p>
            <a:pPr lvl="1">
              <a:defRPr/>
            </a:pPr>
            <a:r>
              <a:rPr lang="en-CA" sz="1600" dirty="0" smtClean="0"/>
              <a:t>Maytree: Cities of Migration</a:t>
            </a:r>
          </a:p>
        </p:txBody>
      </p:sp>
      <p:sp>
        <p:nvSpPr>
          <p:cNvPr id="17412" name="Slide Number Placeholder 4"/>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r"/>
            <a:fld id="{CDB04F3C-3C68-48B7-8D1F-3BB1F03E3D2C}" type="slidenum">
              <a:rPr lang="en-CA" smtClean="0"/>
              <a:pPr algn="r"/>
              <a:t>3</a:t>
            </a:fld>
            <a:endParaRPr lang="en-CA" smtClean="0"/>
          </a:p>
        </p:txBody>
      </p:sp>
    </p:spTree>
  </p:cSld>
  <p:clrMapOvr>
    <a:masterClrMapping/>
  </p:clrMapOvr>
  <p:transition spd="slow">
    <p:pull dir="l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descr="C:\Users\jean.viel\AppData\Local\Microsoft\Windows\Temporary Internet Files\Content.IE5\UPQNQBT3\MP900314105[1].jpg"/>
          <p:cNvPicPr>
            <a:picLocks noChangeAspect="1" noChangeArrowheads="1"/>
          </p:cNvPicPr>
          <p:nvPr/>
        </p:nvPicPr>
        <p:blipFill>
          <a:blip r:embed="rId3" cstate="print"/>
          <a:srcRect/>
          <a:stretch>
            <a:fillRect/>
          </a:stretch>
        </p:blipFill>
        <p:spPr bwMode="auto">
          <a:xfrm>
            <a:off x="7068269" y="2924944"/>
            <a:ext cx="2075731" cy="1511824"/>
          </a:xfrm>
          <a:prstGeom prst="rect">
            <a:avLst/>
          </a:prstGeom>
          <a:noFill/>
        </p:spPr>
      </p:pic>
      <p:sp>
        <p:nvSpPr>
          <p:cNvPr id="19458" name="Title 1"/>
          <p:cNvSpPr>
            <a:spLocks noGrp="1"/>
          </p:cNvSpPr>
          <p:nvPr>
            <p:ph type="title"/>
          </p:nvPr>
        </p:nvSpPr>
        <p:spPr>
          <a:xfrm>
            <a:off x="428625" y="142875"/>
            <a:ext cx="8229600" cy="621829"/>
          </a:xfrm>
        </p:spPr>
        <p:txBody>
          <a:bodyPr/>
          <a:lstStyle/>
          <a:p>
            <a:pPr eaLnBrk="1" hangingPunct="1"/>
            <a:r>
              <a:rPr lang="en-CA" dirty="0" smtClean="0">
                <a:latin typeface="Arial" charset="0"/>
                <a:cs typeface="Arial" charset="0"/>
              </a:rPr>
              <a:t>What are the LIPs?</a:t>
            </a:r>
          </a:p>
        </p:txBody>
      </p:sp>
      <p:sp>
        <p:nvSpPr>
          <p:cNvPr id="3" name="Content Placeholder 2"/>
          <p:cNvSpPr>
            <a:spLocks noGrp="1"/>
          </p:cNvSpPr>
          <p:nvPr>
            <p:ph idx="1"/>
          </p:nvPr>
        </p:nvSpPr>
        <p:spPr>
          <a:xfrm>
            <a:off x="250825" y="836712"/>
            <a:ext cx="8642350" cy="5735539"/>
          </a:xfrm>
        </p:spPr>
        <p:txBody>
          <a:bodyPr>
            <a:noAutofit/>
          </a:bodyPr>
          <a:lstStyle/>
          <a:p>
            <a:r>
              <a:rPr lang="en-CA" sz="1500" dirty="0" smtClean="0"/>
              <a:t>CIC funds the LIPs as coordination and planning bodies at a community level to:</a:t>
            </a:r>
          </a:p>
          <a:p>
            <a:pPr lvl="1"/>
            <a:r>
              <a:rPr lang="en-CA" sz="1300" dirty="0" smtClean="0"/>
              <a:t>Build on existing initiatives by establishing stronger linkages between sectors.</a:t>
            </a:r>
          </a:p>
          <a:p>
            <a:pPr lvl="1"/>
            <a:r>
              <a:rPr lang="en-CA" sz="1300" dirty="0" smtClean="0"/>
              <a:t>Align settlement and mainstream services and programs to better address newcomer needs.  </a:t>
            </a:r>
          </a:p>
          <a:p>
            <a:pPr lvl="1"/>
            <a:endParaRPr lang="en-CA" sz="1000" dirty="0" smtClean="0"/>
          </a:p>
          <a:p>
            <a:pPr marL="342900" lvl="1" indent="-342900" eaLnBrk="1" hangingPunct="1">
              <a:buFont typeface="Arial" charset="0"/>
              <a:buChar char="•"/>
              <a:defRPr/>
            </a:pPr>
            <a:r>
              <a:rPr lang="en-US" sz="1500" dirty="0" smtClean="0"/>
              <a:t>LIPs represent a new form of multi-level governance – involving municipal, provincial and federal partners. </a:t>
            </a:r>
          </a:p>
          <a:p>
            <a:endParaRPr lang="en-CA" sz="1000" dirty="0" smtClean="0"/>
          </a:p>
          <a:p>
            <a:r>
              <a:rPr lang="en-CA" sz="1500" dirty="0" smtClean="0"/>
              <a:t>CIC recognizes that successful settlement and integration involves many stakeholders.</a:t>
            </a:r>
          </a:p>
          <a:p>
            <a:pPr lvl="1"/>
            <a:r>
              <a:rPr lang="en-US" sz="1300" dirty="0" smtClean="0"/>
              <a:t>LIPs actively engage a range of stakeholders, including mainstream institutions, to encourage a locally-driven strategic planning process. </a:t>
            </a:r>
          </a:p>
          <a:p>
            <a:endParaRPr lang="en-CA" sz="1000" dirty="0" smtClean="0"/>
          </a:p>
          <a:p>
            <a:r>
              <a:rPr lang="en-CA" sz="1500" dirty="0" smtClean="0"/>
              <a:t>The vision for LIPs is to:</a:t>
            </a:r>
          </a:p>
          <a:p>
            <a:pPr lvl="1"/>
            <a:r>
              <a:rPr lang="en-CA" sz="1300" dirty="0" smtClean="0"/>
              <a:t>Systematize ongoing local engagement in settlement and integration.</a:t>
            </a:r>
          </a:p>
          <a:p>
            <a:pPr lvl="1"/>
            <a:r>
              <a:rPr lang="en-CA" sz="1300" dirty="0" smtClean="0"/>
              <a:t>Consult newcomers and perform mapping exercises to highlight needs, assets and gaps.</a:t>
            </a:r>
          </a:p>
          <a:p>
            <a:pPr lvl="1"/>
            <a:r>
              <a:rPr lang="en-CA" sz="1300" dirty="0" smtClean="0"/>
              <a:t>Develop a settlement strategy with identified priorities, which involve all relevant partners.</a:t>
            </a:r>
          </a:p>
          <a:p>
            <a:pPr lvl="1"/>
            <a:r>
              <a:rPr lang="en-CA" sz="1300" dirty="0" smtClean="0"/>
              <a:t>Implement a settlement strategy and action plans.</a:t>
            </a:r>
          </a:p>
          <a:p>
            <a:pPr lvl="1"/>
            <a:r>
              <a:rPr lang="en-CA" sz="1300" dirty="0" smtClean="0"/>
              <a:t>Improve outcomes for newcomers in the respective local community</a:t>
            </a:r>
          </a:p>
          <a:p>
            <a:pPr lvl="1"/>
            <a:endParaRPr lang="en-CA" sz="1300" dirty="0" smtClean="0"/>
          </a:p>
          <a:p>
            <a:pPr marL="342900" lvl="1" indent="-342900" eaLnBrk="1" hangingPunct="1">
              <a:buFont typeface="Arial" charset="0"/>
              <a:buChar char="•"/>
              <a:defRPr/>
            </a:pPr>
            <a:r>
              <a:rPr lang="en-US" sz="1500" dirty="0" smtClean="0"/>
              <a:t>Through regional CFPs for LIPs in 2008 and 2010, </a:t>
            </a:r>
            <a:r>
              <a:rPr lang="en-CA" sz="1500" dirty="0" smtClean="0"/>
              <a:t>45 LIPs have been gradually established in Ontario in two forms.</a:t>
            </a:r>
          </a:p>
          <a:p>
            <a:pPr lvl="1" eaLnBrk="1" hangingPunct="1">
              <a:defRPr/>
            </a:pPr>
            <a:r>
              <a:rPr lang="en-CA" sz="1300" dirty="0" smtClean="0"/>
              <a:t>1 city-wide and 14 neighbourhood-based LIPs in Toronto (total cost of $4 million)</a:t>
            </a:r>
          </a:p>
          <a:p>
            <a:pPr lvl="1" eaLnBrk="1" hangingPunct="1">
              <a:defRPr/>
            </a:pPr>
            <a:r>
              <a:rPr lang="en-CA" sz="1300" dirty="0" smtClean="0"/>
              <a:t>30 community-wide LIPs in Ontario (total cost of $5.2 million)</a:t>
            </a:r>
          </a:p>
          <a:p>
            <a:pPr lvl="1" eaLnBrk="1" hangingPunct="1">
              <a:defRPr/>
            </a:pPr>
            <a:r>
              <a:rPr lang="en-CA" sz="1300" dirty="0" smtClean="0"/>
              <a:t>Cost per LIP ranges from $59.5K to $553.6K (one year)</a:t>
            </a:r>
          </a:p>
          <a:p>
            <a:pPr lvl="1" eaLnBrk="1" hangingPunct="1">
              <a:defRPr/>
            </a:pPr>
            <a:r>
              <a:rPr lang="en-CA" sz="1300" dirty="0" smtClean="0"/>
              <a:t>Average cost per LIP is $226K (one year)</a:t>
            </a:r>
          </a:p>
          <a:p>
            <a:pPr lvl="1">
              <a:buNone/>
            </a:pPr>
            <a:endParaRPr lang="en-CA" sz="1300" dirty="0" smtClean="0"/>
          </a:p>
        </p:txBody>
      </p:sp>
      <p:sp>
        <p:nvSpPr>
          <p:cNvPr id="19460" name="Slide Number Placeholder 4"/>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r"/>
            <a:fld id="{7782C3B2-EE46-4BEB-ADF1-EA47D8C42928}" type="slidenum">
              <a:rPr lang="en-CA" smtClean="0"/>
              <a:pPr algn="r"/>
              <a:t>4</a:t>
            </a:fld>
            <a:endParaRPr lang="en-CA" smtClean="0"/>
          </a:p>
        </p:txBody>
      </p:sp>
    </p:spTree>
  </p:cSld>
  <p:clrMapOvr>
    <a:masterClrMapping/>
  </p:clrMapOvr>
  <p:transition spd="slow">
    <p:pull dir="l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jean.viel\AppData\Local\Microsoft\Windows\Temporary Internet Files\Content.IE5\XPA9NQC4\MP900305776[1].jpg"/>
          <p:cNvPicPr>
            <a:picLocks noChangeAspect="1" noChangeArrowheads="1"/>
          </p:cNvPicPr>
          <p:nvPr/>
        </p:nvPicPr>
        <p:blipFill>
          <a:blip r:embed="rId3" cstate="print"/>
          <a:srcRect/>
          <a:stretch>
            <a:fillRect/>
          </a:stretch>
        </p:blipFill>
        <p:spPr bwMode="auto">
          <a:xfrm>
            <a:off x="6300192" y="4364928"/>
            <a:ext cx="2843808" cy="2493072"/>
          </a:xfrm>
          <a:prstGeom prst="rect">
            <a:avLst/>
          </a:prstGeom>
          <a:noFill/>
        </p:spPr>
      </p:pic>
      <p:sp>
        <p:nvSpPr>
          <p:cNvPr id="44" name="Shape 43"/>
          <p:cNvSpPr/>
          <p:nvPr/>
        </p:nvSpPr>
        <p:spPr bwMode="auto">
          <a:xfrm>
            <a:off x="0" y="642938"/>
            <a:ext cx="8543925" cy="5340350"/>
          </a:xfrm>
          <a:prstGeom prst="swooshArrow">
            <a:avLst>
              <a:gd name="adj1" fmla="val 25000"/>
              <a:gd name="adj2" fmla="val 25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45" name="Oval 44"/>
          <p:cNvSpPr/>
          <p:nvPr/>
        </p:nvSpPr>
        <p:spPr bwMode="auto">
          <a:xfrm>
            <a:off x="642938" y="4786313"/>
            <a:ext cx="196850" cy="19685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Freeform 45"/>
          <p:cNvSpPr/>
          <p:nvPr/>
        </p:nvSpPr>
        <p:spPr bwMode="auto">
          <a:xfrm>
            <a:off x="683568" y="5013176"/>
            <a:ext cx="3114675" cy="295275"/>
          </a:xfrm>
          <a:custGeom>
            <a:avLst/>
            <a:gdLst>
              <a:gd name="connsiteX0" fmla="*/ 0 w 2801783"/>
              <a:gd name="connsiteY0" fmla="*/ 0 h 234699"/>
              <a:gd name="connsiteX1" fmla="*/ 2801783 w 2801783"/>
              <a:gd name="connsiteY1" fmla="*/ 0 h 234699"/>
              <a:gd name="connsiteX2" fmla="*/ 2801783 w 2801783"/>
              <a:gd name="connsiteY2" fmla="*/ 234699 h 234699"/>
              <a:gd name="connsiteX3" fmla="*/ 0 w 2801783"/>
              <a:gd name="connsiteY3" fmla="*/ 234699 h 234699"/>
              <a:gd name="connsiteX4" fmla="*/ 0 w 2801783"/>
              <a:gd name="connsiteY4" fmla="*/ 0 h 23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1783" h="234699">
                <a:moveTo>
                  <a:pt x="0" y="0"/>
                </a:moveTo>
                <a:lnTo>
                  <a:pt x="2801783" y="0"/>
                </a:lnTo>
                <a:lnTo>
                  <a:pt x="2801783" y="234699"/>
                </a:lnTo>
                <a:lnTo>
                  <a:pt x="0" y="23469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04127" tIns="0" rIns="0" bIns="0" spcCol="1270"/>
          <a:lstStyle/>
          <a:p>
            <a:pPr defTabSz="622300" fontAlgn="auto">
              <a:lnSpc>
                <a:spcPct val="90000"/>
              </a:lnSpc>
              <a:spcAft>
                <a:spcPct val="35000"/>
              </a:spcAft>
              <a:defRPr/>
            </a:pPr>
            <a:r>
              <a:rPr lang="en-CA" sz="1400" dirty="0">
                <a:latin typeface="Arial" pitchFamily="34" charset="0"/>
                <a:cs typeface="Arial" pitchFamily="34" charset="0"/>
              </a:rPr>
              <a:t>1. Establish a partnership council</a:t>
            </a:r>
          </a:p>
        </p:txBody>
      </p:sp>
      <p:sp>
        <p:nvSpPr>
          <p:cNvPr id="47" name="Oval 46"/>
          <p:cNvSpPr/>
          <p:nvPr/>
        </p:nvSpPr>
        <p:spPr bwMode="auto">
          <a:xfrm>
            <a:off x="1243013" y="4062413"/>
            <a:ext cx="307975" cy="30797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Freeform 47"/>
          <p:cNvSpPr/>
          <p:nvPr/>
        </p:nvSpPr>
        <p:spPr bwMode="auto">
          <a:xfrm>
            <a:off x="1331640" y="4365104"/>
            <a:ext cx="4586585" cy="232395"/>
          </a:xfrm>
          <a:custGeom>
            <a:avLst/>
            <a:gdLst>
              <a:gd name="connsiteX0" fmla="*/ 0 w 4736430"/>
              <a:gd name="connsiteY0" fmla="*/ 0 h 486868"/>
              <a:gd name="connsiteX1" fmla="*/ 4736430 w 4736430"/>
              <a:gd name="connsiteY1" fmla="*/ 0 h 486868"/>
              <a:gd name="connsiteX2" fmla="*/ 4736430 w 4736430"/>
              <a:gd name="connsiteY2" fmla="*/ 486868 h 486868"/>
              <a:gd name="connsiteX3" fmla="*/ 0 w 4736430"/>
              <a:gd name="connsiteY3" fmla="*/ 486868 h 486868"/>
              <a:gd name="connsiteX4" fmla="*/ 0 w 4736430"/>
              <a:gd name="connsiteY4" fmla="*/ 0 h 486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6430" h="486868">
                <a:moveTo>
                  <a:pt x="0" y="0"/>
                </a:moveTo>
                <a:lnTo>
                  <a:pt x="4736430" y="0"/>
                </a:lnTo>
                <a:lnTo>
                  <a:pt x="4736430" y="486868"/>
                </a:lnTo>
                <a:lnTo>
                  <a:pt x="0" y="48686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62982" tIns="0" rIns="0" bIns="0" spcCol="1270"/>
          <a:lstStyle/>
          <a:p>
            <a:pPr marL="182563" indent="-182563" defTabSz="622300" fontAlgn="auto">
              <a:lnSpc>
                <a:spcPct val="90000"/>
              </a:lnSpc>
              <a:spcAft>
                <a:spcPct val="35000"/>
              </a:spcAft>
              <a:defRPr/>
            </a:pPr>
            <a:r>
              <a:rPr lang="en-CA" sz="1400" dirty="0">
                <a:solidFill>
                  <a:schemeClr val="tx1"/>
                </a:solidFill>
                <a:latin typeface="Arial" pitchFamily="34" charset="0"/>
                <a:cs typeface="Arial" pitchFamily="34" charset="0"/>
              </a:rPr>
              <a:t>2. Create terms of reference for the partnership council</a:t>
            </a:r>
          </a:p>
        </p:txBody>
      </p:sp>
      <p:sp>
        <p:nvSpPr>
          <p:cNvPr id="49" name="Oval 48"/>
          <p:cNvSpPr/>
          <p:nvPr/>
        </p:nvSpPr>
        <p:spPr bwMode="auto">
          <a:xfrm>
            <a:off x="2051720" y="3356992"/>
            <a:ext cx="409575" cy="40957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Freeform 49"/>
          <p:cNvSpPr/>
          <p:nvPr/>
        </p:nvSpPr>
        <p:spPr bwMode="auto">
          <a:xfrm rot="10800000" flipV="1">
            <a:off x="2123728" y="3789040"/>
            <a:ext cx="4972050" cy="463550"/>
          </a:xfrm>
          <a:custGeom>
            <a:avLst/>
            <a:gdLst>
              <a:gd name="connsiteX0" fmla="*/ 0 w 4197866"/>
              <a:gd name="connsiteY0" fmla="*/ 0 h 464024"/>
              <a:gd name="connsiteX1" fmla="*/ 4197866 w 4197866"/>
              <a:gd name="connsiteY1" fmla="*/ 0 h 464024"/>
              <a:gd name="connsiteX2" fmla="*/ 4197866 w 4197866"/>
              <a:gd name="connsiteY2" fmla="*/ 464024 h 464024"/>
              <a:gd name="connsiteX3" fmla="*/ 0 w 4197866"/>
              <a:gd name="connsiteY3" fmla="*/ 464024 h 464024"/>
              <a:gd name="connsiteX4" fmla="*/ 0 w 4197866"/>
              <a:gd name="connsiteY4" fmla="*/ 0 h 464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7866" h="464024">
                <a:moveTo>
                  <a:pt x="4197866" y="464023"/>
                </a:moveTo>
                <a:lnTo>
                  <a:pt x="0" y="464023"/>
                </a:lnTo>
                <a:lnTo>
                  <a:pt x="0" y="1"/>
                </a:lnTo>
                <a:lnTo>
                  <a:pt x="4197866" y="1"/>
                </a:lnTo>
                <a:lnTo>
                  <a:pt x="4197866" y="464023"/>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17310" tIns="0" rIns="0" bIns="1" spcCol="1270"/>
          <a:lstStyle/>
          <a:p>
            <a:pPr marL="182563" indent="-182563" defTabSz="622300" fontAlgn="auto">
              <a:lnSpc>
                <a:spcPct val="90000"/>
              </a:lnSpc>
              <a:spcAft>
                <a:spcPct val="35000"/>
              </a:spcAft>
              <a:defRPr/>
            </a:pPr>
            <a:r>
              <a:rPr lang="en-US" sz="1400" dirty="0">
                <a:solidFill>
                  <a:schemeClr val="tx1"/>
                </a:solidFill>
                <a:latin typeface="Arial" pitchFamily="34" charset="0"/>
                <a:cs typeface="Arial" pitchFamily="34" charset="0"/>
              </a:rPr>
              <a:t>3. Conduct research and establish a local settlement             strategy to be implemented over three years</a:t>
            </a:r>
          </a:p>
        </p:txBody>
      </p:sp>
      <p:sp>
        <p:nvSpPr>
          <p:cNvPr id="51" name="Oval 50"/>
          <p:cNvSpPr/>
          <p:nvPr/>
        </p:nvSpPr>
        <p:spPr bwMode="auto">
          <a:xfrm>
            <a:off x="2987824" y="2708920"/>
            <a:ext cx="528637" cy="53022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2" name="Freeform 51"/>
          <p:cNvSpPr/>
          <p:nvPr/>
        </p:nvSpPr>
        <p:spPr bwMode="auto">
          <a:xfrm rot="10800000" flipV="1">
            <a:off x="3059832" y="3212976"/>
            <a:ext cx="5472608" cy="216024"/>
          </a:xfrm>
          <a:custGeom>
            <a:avLst/>
            <a:gdLst>
              <a:gd name="connsiteX0" fmla="*/ 0 w 3303315"/>
              <a:gd name="connsiteY0" fmla="*/ 0 h 601711"/>
              <a:gd name="connsiteX1" fmla="*/ 3303315 w 3303315"/>
              <a:gd name="connsiteY1" fmla="*/ 0 h 601711"/>
              <a:gd name="connsiteX2" fmla="*/ 3303315 w 3303315"/>
              <a:gd name="connsiteY2" fmla="*/ 601711 h 601711"/>
              <a:gd name="connsiteX3" fmla="*/ 0 w 3303315"/>
              <a:gd name="connsiteY3" fmla="*/ 601711 h 601711"/>
              <a:gd name="connsiteX4" fmla="*/ 0 w 3303315"/>
              <a:gd name="connsiteY4" fmla="*/ 0 h 601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3315" h="601711">
                <a:moveTo>
                  <a:pt x="3303315" y="601710"/>
                </a:moveTo>
                <a:lnTo>
                  <a:pt x="0" y="601710"/>
                </a:lnTo>
                <a:lnTo>
                  <a:pt x="0" y="1"/>
                </a:lnTo>
                <a:lnTo>
                  <a:pt x="3303315" y="1"/>
                </a:lnTo>
                <a:lnTo>
                  <a:pt x="3303315" y="60171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80691" tIns="0" rIns="0" bIns="1" spcCol="1270"/>
          <a:lstStyle/>
          <a:p>
            <a:pPr marL="182563" indent="-182563" defTabSz="622300" fontAlgn="auto">
              <a:lnSpc>
                <a:spcPct val="90000"/>
              </a:lnSpc>
              <a:spcAft>
                <a:spcPct val="35000"/>
              </a:spcAft>
              <a:defRPr/>
            </a:pPr>
            <a:r>
              <a:rPr lang="en-US" sz="1400" dirty="0">
                <a:latin typeface="Arial" pitchFamily="34" charset="0"/>
                <a:cs typeface="Arial" pitchFamily="34" charset="0"/>
              </a:rPr>
              <a:t>4. Develop an annual action plan to address local priorities</a:t>
            </a:r>
            <a:endParaRPr lang="en-CA" sz="1400" dirty="0">
              <a:latin typeface="Arial" pitchFamily="34" charset="0"/>
              <a:cs typeface="Arial" pitchFamily="34" charset="0"/>
            </a:endParaRPr>
          </a:p>
        </p:txBody>
      </p:sp>
      <p:sp>
        <p:nvSpPr>
          <p:cNvPr id="53" name="Oval 52"/>
          <p:cNvSpPr/>
          <p:nvPr/>
        </p:nvSpPr>
        <p:spPr bwMode="auto">
          <a:xfrm>
            <a:off x="4067944" y="2132856"/>
            <a:ext cx="674687" cy="67468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4" name="Freeform 53"/>
          <p:cNvSpPr/>
          <p:nvPr/>
        </p:nvSpPr>
        <p:spPr bwMode="auto">
          <a:xfrm>
            <a:off x="4211960" y="2708920"/>
            <a:ext cx="4104456" cy="432048"/>
          </a:xfrm>
          <a:custGeom>
            <a:avLst/>
            <a:gdLst>
              <a:gd name="connsiteX0" fmla="*/ 0 w 3851940"/>
              <a:gd name="connsiteY0" fmla="*/ 0 h 927571"/>
              <a:gd name="connsiteX1" fmla="*/ 3851940 w 3851940"/>
              <a:gd name="connsiteY1" fmla="*/ 0 h 927571"/>
              <a:gd name="connsiteX2" fmla="*/ 3851940 w 3851940"/>
              <a:gd name="connsiteY2" fmla="*/ 927571 h 927571"/>
              <a:gd name="connsiteX3" fmla="*/ 0 w 3851940"/>
              <a:gd name="connsiteY3" fmla="*/ 927571 h 927571"/>
              <a:gd name="connsiteX4" fmla="*/ 0 w 3851940"/>
              <a:gd name="connsiteY4" fmla="*/ 0 h 927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1940" h="927571">
                <a:moveTo>
                  <a:pt x="0" y="0"/>
                </a:moveTo>
                <a:lnTo>
                  <a:pt x="3851940" y="0"/>
                </a:lnTo>
                <a:lnTo>
                  <a:pt x="3851940" y="927571"/>
                </a:lnTo>
                <a:lnTo>
                  <a:pt x="0" y="92757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357654" tIns="0" rIns="0" bIns="0" spcCol="1270"/>
          <a:lstStyle/>
          <a:p>
            <a:pPr marL="182563" indent="-182563" defTabSz="622300" fontAlgn="auto">
              <a:lnSpc>
                <a:spcPct val="90000"/>
              </a:lnSpc>
              <a:spcAft>
                <a:spcPct val="35000"/>
              </a:spcAft>
              <a:defRPr/>
            </a:pPr>
            <a:r>
              <a:rPr lang="en-US" sz="1400" dirty="0">
                <a:solidFill>
                  <a:srgbClr val="000000"/>
                </a:solidFill>
                <a:latin typeface="Arial" pitchFamily="34" charset="0"/>
                <a:cs typeface="Arial" pitchFamily="34" charset="0"/>
              </a:rPr>
              <a:t> </a:t>
            </a:r>
            <a:r>
              <a:rPr lang="en-US" sz="1400" dirty="0" smtClean="0">
                <a:solidFill>
                  <a:srgbClr val="000000"/>
                </a:solidFill>
                <a:latin typeface="Arial" pitchFamily="34" charset="0"/>
                <a:cs typeface="Arial" pitchFamily="34" charset="0"/>
              </a:rPr>
              <a:t>5. I</a:t>
            </a:r>
            <a:r>
              <a:rPr lang="en-US" sz="1400" dirty="0" smtClean="0">
                <a:solidFill>
                  <a:schemeClr val="tx1"/>
                </a:solidFill>
                <a:latin typeface="Arial" pitchFamily="34" charset="0"/>
                <a:cs typeface="Arial" pitchFamily="34" charset="0"/>
              </a:rPr>
              <a:t>mplementation </a:t>
            </a:r>
            <a:r>
              <a:rPr lang="en-US" sz="1400" dirty="0">
                <a:solidFill>
                  <a:schemeClr val="tx1"/>
                </a:solidFill>
                <a:latin typeface="Arial" pitchFamily="34" charset="0"/>
                <a:cs typeface="Arial" pitchFamily="34" charset="0"/>
              </a:rPr>
              <a:t>and execution </a:t>
            </a:r>
            <a:r>
              <a:rPr lang="en-US" sz="1400" dirty="0" smtClean="0">
                <a:solidFill>
                  <a:schemeClr val="tx1"/>
                </a:solidFill>
                <a:latin typeface="Arial" pitchFamily="34" charset="0"/>
                <a:cs typeface="Arial" pitchFamily="34" charset="0"/>
              </a:rPr>
              <a:t/>
            </a:r>
            <a:br>
              <a:rPr lang="en-US" sz="1400" dirty="0" smtClean="0">
                <a:solidFill>
                  <a:schemeClr val="tx1"/>
                </a:solidFill>
                <a:latin typeface="Arial" pitchFamily="34" charset="0"/>
                <a:cs typeface="Arial" pitchFamily="34" charset="0"/>
              </a:rPr>
            </a:br>
            <a:r>
              <a:rPr lang="en-US" sz="1400" dirty="0" smtClean="0">
                <a:solidFill>
                  <a:schemeClr val="tx1"/>
                </a:solidFill>
                <a:latin typeface="Arial" pitchFamily="34" charset="0"/>
                <a:cs typeface="Arial" pitchFamily="34" charset="0"/>
              </a:rPr>
              <a:t> of </a:t>
            </a:r>
            <a:r>
              <a:rPr lang="en-US" sz="1400" dirty="0">
                <a:solidFill>
                  <a:schemeClr val="tx1"/>
                </a:solidFill>
                <a:latin typeface="Arial" pitchFamily="34" charset="0"/>
                <a:cs typeface="Arial" pitchFamily="34" charset="0"/>
              </a:rPr>
              <a:t>the action plan annually</a:t>
            </a:r>
            <a:endParaRPr lang="en-CA" sz="1400" dirty="0">
              <a:solidFill>
                <a:schemeClr val="tx1"/>
              </a:solidFill>
              <a:latin typeface="Arial" pitchFamily="34" charset="0"/>
              <a:cs typeface="Arial" pitchFamily="34" charset="0"/>
            </a:endParaRPr>
          </a:p>
        </p:txBody>
      </p:sp>
      <p:sp>
        <p:nvSpPr>
          <p:cNvPr id="41" name="Rectangle 40"/>
          <p:cNvSpPr/>
          <p:nvPr/>
        </p:nvSpPr>
        <p:spPr>
          <a:xfrm>
            <a:off x="467544" y="836712"/>
            <a:ext cx="4397358" cy="800219"/>
          </a:xfrm>
          <a:prstGeom prst="rect">
            <a:avLst/>
          </a:prstGeom>
        </p:spPr>
        <p:txBody>
          <a:bodyPr wrap="none">
            <a:spAutoFit/>
          </a:bodyPr>
          <a:lstStyle/>
          <a:p>
            <a:pPr fontAlgn="auto">
              <a:spcBef>
                <a:spcPts val="0"/>
              </a:spcBef>
              <a:spcAft>
                <a:spcPts val="0"/>
              </a:spcAft>
              <a:defRPr/>
            </a:pPr>
            <a:r>
              <a:rPr lang="en-CA" sz="2800" dirty="0">
                <a:solidFill>
                  <a:schemeClr val="tx2"/>
                </a:solidFill>
                <a:ea typeface="+mj-ea"/>
              </a:rPr>
              <a:t>Steps in the LIPs Process </a:t>
            </a:r>
          </a:p>
          <a:p>
            <a:pPr fontAlgn="auto">
              <a:spcBef>
                <a:spcPts val="0"/>
              </a:spcBef>
              <a:spcAft>
                <a:spcPts val="0"/>
              </a:spcAft>
              <a:defRPr/>
            </a:pPr>
            <a:endParaRPr lang="en-CA" dirty="0">
              <a:solidFill>
                <a:schemeClr val="tx2"/>
              </a:solidFill>
              <a:latin typeface="+mn-lt"/>
              <a:cs typeface="+mn-cs"/>
            </a:endParaRPr>
          </a:p>
        </p:txBody>
      </p:sp>
      <p:sp>
        <p:nvSpPr>
          <p:cNvPr id="22567" name="Slide Number Placeholder 54"/>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r"/>
            <a:fld id="{516979DE-12E0-423C-A5E6-9B5F809C7FCB}" type="slidenum">
              <a:rPr lang="en-CA" smtClean="0"/>
              <a:pPr algn="r"/>
              <a:t>5</a:t>
            </a:fld>
            <a:endParaRPr lang="en-CA" smtClean="0"/>
          </a:p>
        </p:txBody>
      </p:sp>
      <p:sp>
        <p:nvSpPr>
          <p:cNvPr id="18" name="Oval 17"/>
          <p:cNvSpPr/>
          <p:nvPr/>
        </p:nvSpPr>
        <p:spPr bwMode="auto">
          <a:xfrm>
            <a:off x="5292080" y="1700808"/>
            <a:ext cx="792088" cy="86409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Freeform 18"/>
          <p:cNvSpPr/>
          <p:nvPr/>
        </p:nvSpPr>
        <p:spPr bwMode="auto">
          <a:xfrm>
            <a:off x="5724128" y="2204864"/>
            <a:ext cx="2736304" cy="288032"/>
          </a:xfrm>
          <a:custGeom>
            <a:avLst/>
            <a:gdLst>
              <a:gd name="connsiteX0" fmla="*/ 0 w 3851940"/>
              <a:gd name="connsiteY0" fmla="*/ 0 h 927571"/>
              <a:gd name="connsiteX1" fmla="*/ 3851940 w 3851940"/>
              <a:gd name="connsiteY1" fmla="*/ 0 h 927571"/>
              <a:gd name="connsiteX2" fmla="*/ 3851940 w 3851940"/>
              <a:gd name="connsiteY2" fmla="*/ 927571 h 927571"/>
              <a:gd name="connsiteX3" fmla="*/ 0 w 3851940"/>
              <a:gd name="connsiteY3" fmla="*/ 927571 h 927571"/>
              <a:gd name="connsiteX4" fmla="*/ 0 w 3851940"/>
              <a:gd name="connsiteY4" fmla="*/ 0 h 927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1940" h="927571">
                <a:moveTo>
                  <a:pt x="0" y="0"/>
                </a:moveTo>
                <a:lnTo>
                  <a:pt x="3851940" y="0"/>
                </a:lnTo>
                <a:lnTo>
                  <a:pt x="3851940" y="927571"/>
                </a:lnTo>
                <a:lnTo>
                  <a:pt x="0" y="92757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357654" tIns="0" rIns="0" bIns="0" spcCol="1270"/>
          <a:lstStyle/>
          <a:p>
            <a:pPr marL="182563" indent="-182563" defTabSz="622300" fontAlgn="auto">
              <a:lnSpc>
                <a:spcPct val="90000"/>
              </a:lnSpc>
              <a:spcAft>
                <a:spcPct val="35000"/>
              </a:spcAft>
              <a:defRPr/>
            </a:pPr>
            <a:r>
              <a:rPr lang="en-US" sz="1400" dirty="0">
                <a:solidFill>
                  <a:srgbClr val="000000"/>
                </a:solidFill>
                <a:latin typeface="Arial" pitchFamily="34" charset="0"/>
                <a:cs typeface="Arial" pitchFamily="34" charset="0"/>
              </a:rPr>
              <a:t> </a:t>
            </a:r>
            <a:r>
              <a:rPr lang="en-US" sz="1400" dirty="0" smtClean="0">
                <a:solidFill>
                  <a:srgbClr val="000000"/>
                </a:solidFill>
                <a:latin typeface="Arial" pitchFamily="34" charset="0"/>
                <a:cs typeface="Arial" pitchFamily="34" charset="0"/>
              </a:rPr>
              <a:t>6. Assess progress and</a:t>
            </a:r>
            <a:br>
              <a:rPr lang="en-US" sz="1400" dirty="0" smtClean="0">
                <a:solidFill>
                  <a:srgbClr val="000000"/>
                </a:solidFill>
                <a:latin typeface="Arial" pitchFamily="34" charset="0"/>
                <a:cs typeface="Arial" pitchFamily="34" charset="0"/>
              </a:rPr>
            </a:br>
            <a:r>
              <a:rPr lang="en-US" sz="1400" dirty="0" smtClean="0">
                <a:solidFill>
                  <a:srgbClr val="000000"/>
                </a:solidFill>
                <a:latin typeface="Arial" pitchFamily="34" charset="0"/>
                <a:cs typeface="Arial" pitchFamily="34" charset="0"/>
              </a:rPr>
              <a:t> measure outcomes</a:t>
            </a:r>
            <a:endParaRPr lang="en-CA" sz="1400" dirty="0">
              <a:solidFill>
                <a:schemeClr val="tx1"/>
              </a:solidFill>
              <a:latin typeface="Arial" pitchFamily="34" charset="0"/>
              <a:cs typeface="Arial" pitchFamily="34" charset="0"/>
            </a:endParaRPr>
          </a:p>
        </p:txBody>
      </p:sp>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50000" decel="50000" autoRev="1" fill="hold" nodeType="withEffect">
                                  <p:stCondLst>
                                    <p:cond delay="0"/>
                                  </p:stCondLst>
                                  <p:childTnLst>
                                    <p:animScale>
                                      <p:cBhvr>
                                        <p:cTn id="6" dur="3000" fill="hold"/>
                                        <p:tgtEl>
                                          <p:spTgt spid="44"/>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28625" y="214313"/>
            <a:ext cx="8229600" cy="1143000"/>
          </a:xfrm>
        </p:spPr>
        <p:txBody>
          <a:bodyPr/>
          <a:lstStyle/>
          <a:p>
            <a:r>
              <a:rPr lang="en-CA" dirty="0" smtClean="0">
                <a:latin typeface="Arial" charset="0"/>
                <a:cs typeface="Arial" charset="0"/>
              </a:rPr>
              <a:t>What did we expect?</a:t>
            </a:r>
          </a:p>
        </p:txBody>
      </p:sp>
      <p:sp>
        <p:nvSpPr>
          <p:cNvPr id="21508" name="Slide Number Placeholder 4"/>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r"/>
            <a:fld id="{63AF0669-FA59-4776-82D1-D509B4EE173C}" type="slidenum">
              <a:rPr lang="en-CA" smtClean="0"/>
              <a:pPr algn="r"/>
              <a:t>6</a:t>
            </a:fld>
            <a:endParaRPr lang="en-CA" smtClean="0"/>
          </a:p>
        </p:txBody>
      </p:sp>
      <p:pic>
        <p:nvPicPr>
          <p:cNvPr id="2060" name="Picture 12" descr="C:\Users\jean.viel\AppData\Local\Microsoft\Windows\Temporary Internet Files\Content.IE5\81OV1NSO\MC900439357[1].jpg"/>
          <p:cNvPicPr>
            <a:picLocks noChangeAspect="1" noChangeArrowheads="1"/>
          </p:cNvPicPr>
          <p:nvPr/>
        </p:nvPicPr>
        <p:blipFill>
          <a:blip r:embed="rId2" cstate="print"/>
          <a:srcRect/>
          <a:stretch>
            <a:fillRect/>
          </a:stretch>
        </p:blipFill>
        <p:spPr bwMode="auto">
          <a:xfrm flipH="1">
            <a:off x="179512" y="5097760"/>
            <a:ext cx="1760240" cy="1760240"/>
          </a:xfrm>
          <a:prstGeom prst="rect">
            <a:avLst/>
          </a:prstGeom>
          <a:noFill/>
        </p:spPr>
      </p:pic>
      <p:sp>
        <p:nvSpPr>
          <p:cNvPr id="3" name="Content Placeholder 2"/>
          <p:cNvSpPr>
            <a:spLocks noGrp="1"/>
          </p:cNvSpPr>
          <p:nvPr>
            <p:ph idx="1"/>
          </p:nvPr>
        </p:nvSpPr>
        <p:spPr>
          <a:xfrm>
            <a:off x="571500" y="1500188"/>
            <a:ext cx="7715250" cy="4840287"/>
          </a:xfrm>
        </p:spPr>
        <p:txBody>
          <a:bodyPr/>
          <a:lstStyle/>
          <a:p>
            <a:pPr>
              <a:buFont typeface="Arial" charset="0"/>
              <a:buNone/>
              <a:defRPr/>
            </a:pPr>
            <a:r>
              <a:rPr lang="en-CA" sz="2200" dirty="0" smtClean="0"/>
              <a:t>	In issuing the Calls for Proposals, CIC intended to:</a:t>
            </a:r>
          </a:p>
          <a:p>
            <a:pPr>
              <a:buFont typeface="Arial" charset="0"/>
              <a:buNone/>
              <a:defRPr/>
            </a:pPr>
            <a:endParaRPr lang="en-CA" sz="400" dirty="0" smtClean="0"/>
          </a:p>
          <a:p>
            <a:pPr>
              <a:buFont typeface="Arial" charset="0"/>
              <a:buNone/>
              <a:defRPr/>
            </a:pPr>
            <a:endParaRPr lang="en-CA" sz="400" dirty="0" smtClean="0"/>
          </a:p>
          <a:p>
            <a:pPr>
              <a:buFont typeface="Arial" charset="0"/>
              <a:buNone/>
              <a:defRPr/>
            </a:pPr>
            <a:endParaRPr lang="en-CA" sz="400" dirty="0" smtClean="0"/>
          </a:p>
          <a:p>
            <a:pPr lvl="1">
              <a:buFont typeface="+mj-lt"/>
              <a:buAutoNum type="arabicPeriod"/>
              <a:defRPr/>
            </a:pPr>
            <a:r>
              <a:rPr lang="en-CA" sz="2000" dirty="0" smtClean="0"/>
              <a:t>Strengthen local and regional awareness and capacity to integrate immigrants.</a:t>
            </a:r>
          </a:p>
          <a:p>
            <a:pPr lvl="1">
              <a:buFont typeface="+mj-lt"/>
              <a:buAutoNum type="arabicPeriod"/>
              <a:defRPr/>
            </a:pPr>
            <a:endParaRPr lang="en-CA" sz="1000" dirty="0" smtClean="0"/>
          </a:p>
          <a:p>
            <a:pPr lvl="1">
              <a:buFont typeface="+mj-lt"/>
              <a:buAutoNum type="arabicPeriod"/>
              <a:defRPr/>
            </a:pPr>
            <a:r>
              <a:rPr lang="en-CA" sz="2000" dirty="0" smtClean="0"/>
              <a:t>Establish or enhance partnerships and participation of multiple stakeholders in planning, and coordinating the delivery of integration services.</a:t>
            </a:r>
          </a:p>
          <a:p>
            <a:pPr lvl="1">
              <a:buFont typeface="+mj-lt"/>
              <a:buAutoNum type="arabicPeriod"/>
              <a:defRPr/>
            </a:pPr>
            <a:endParaRPr lang="en-CA" sz="1000" dirty="0" smtClean="0"/>
          </a:p>
          <a:p>
            <a:pPr lvl="1">
              <a:buFont typeface="+mj-lt"/>
              <a:buAutoNum type="arabicPeriod"/>
              <a:defRPr/>
            </a:pPr>
            <a:r>
              <a:rPr lang="en-CA" sz="2000" dirty="0" smtClean="0"/>
              <a:t>Improve access to, and coordination of, effective services that facilitate immigrant settlement and integration.</a:t>
            </a:r>
          </a:p>
          <a:p>
            <a:pPr lvl="1">
              <a:buFont typeface="+mj-lt"/>
              <a:buAutoNum type="arabicPeriod"/>
              <a:defRPr/>
            </a:pPr>
            <a:endParaRPr lang="en-CA" sz="1000" dirty="0" smtClean="0"/>
          </a:p>
          <a:p>
            <a:pPr lvl="1">
              <a:buFont typeface="+mj-lt"/>
              <a:buAutoNum type="arabicPeriod"/>
              <a:defRPr/>
            </a:pPr>
            <a:r>
              <a:rPr lang="en-CA" sz="2000" dirty="0" smtClean="0"/>
              <a:t>Improve access to the labour market for immigrants.</a:t>
            </a:r>
          </a:p>
          <a:p>
            <a:pPr lvl="1">
              <a:buFont typeface="+mj-lt"/>
              <a:buAutoNum type="arabicPeriod"/>
              <a:defRPr/>
            </a:pPr>
            <a:endParaRPr lang="en-CA" sz="2000" dirty="0" smtClean="0"/>
          </a:p>
          <a:p>
            <a:pPr eaLnBrk="1" hangingPunct="1">
              <a:defRPr/>
            </a:pPr>
            <a:endParaRPr lang="en-US" sz="1000" dirty="0" smtClean="0"/>
          </a:p>
          <a:p>
            <a:pPr lvl="1" eaLnBrk="1" hangingPunct="1">
              <a:defRPr/>
            </a:pPr>
            <a:endParaRPr lang="en-US" sz="1800" dirty="0" smtClean="0"/>
          </a:p>
          <a:p>
            <a:pPr>
              <a:defRPr/>
            </a:pPr>
            <a:endParaRPr lang="en-CA" dirty="0"/>
          </a:p>
        </p:txBody>
      </p:sp>
    </p:spTree>
  </p:cSld>
  <p:clrMapOvr>
    <a:masterClrMapping/>
  </p:clrMapOvr>
  <p:transition spd="slow">
    <p:pull dir="l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Slide Number Placeholder 3"/>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r"/>
            <a:fld id="{A0317BBC-BD67-44EE-9535-F816357271CA}" type="slidenum">
              <a:rPr lang="en-CA" smtClean="0"/>
              <a:pPr algn="r"/>
              <a:t>7</a:t>
            </a:fld>
            <a:endParaRPr lang="en-CA" dirty="0" smtClean="0"/>
          </a:p>
        </p:txBody>
      </p:sp>
      <p:pic>
        <p:nvPicPr>
          <p:cNvPr id="1028" name="Picture 4" descr="C:\Users\jean.viel\AppData\Local\Microsoft\Windows\Temporary Internet Files\Content.IE5\KFCCIXL8\MP900439393[1].jpg"/>
          <p:cNvPicPr>
            <a:picLocks noChangeAspect="1" noChangeArrowheads="1"/>
          </p:cNvPicPr>
          <p:nvPr/>
        </p:nvPicPr>
        <p:blipFill>
          <a:blip r:embed="rId2" cstate="print"/>
          <a:srcRect/>
          <a:stretch>
            <a:fillRect/>
          </a:stretch>
        </p:blipFill>
        <p:spPr bwMode="auto">
          <a:xfrm flipH="1">
            <a:off x="5556739" y="0"/>
            <a:ext cx="3587261" cy="5373216"/>
          </a:xfrm>
          <a:prstGeom prst="rect">
            <a:avLst/>
          </a:prstGeom>
          <a:noFill/>
        </p:spPr>
      </p:pic>
      <p:sp>
        <p:nvSpPr>
          <p:cNvPr id="3" name="Content Placeholder 2"/>
          <p:cNvSpPr>
            <a:spLocks noGrp="1"/>
          </p:cNvSpPr>
          <p:nvPr>
            <p:ph idx="1"/>
          </p:nvPr>
        </p:nvSpPr>
        <p:spPr>
          <a:xfrm>
            <a:off x="250825" y="765175"/>
            <a:ext cx="8642350" cy="5373688"/>
          </a:xfrm>
        </p:spPr>
        <p:txBody>
          <a:bodyPr/>
          <a:lstStyle/>
          <a:p>
            <a:pPr>
              <a:buFont typeface="Arial" charset="0"/>
              <a:buNone/>
              <a:defRPr/>
            </a:pPr>
            <a:r>
              <a:rPr lang="en-CA" sz="1600" dirty="0" smtClean="0">
                <a:solidFill>
                  <a:schemeClr val="tx1"/>
                </a:solidFill>
                <a:effectLst>
                  <a:outerShdw blurRad="38100" dist="38100" dir="2700000" algn="tl">
                    <a:srgbClr val="000000">
                      <a:alpha val="43137"/>
                    </a:srgbClr>
                  </a:outerShdw>
                </a:effectLst>
              </a:rPr>
              <a:t>Key findings</a:t>
            </a:r>
          </a:p>
          <a:p>
            <a:pPr marL="400050">
              <a:buFont typeface="+mj-lt"/>
              <a:buAutoNum type="arabicPeriod"/>
              <a:defRPr/>
            </a:pPr>
            <a:r>
              <a:rPr lang="en-CA" sz="1400" dirty="0" smtClean="0">
                <a:solidFill>
                  <a:schemeClr val="tx1"/>
                </a:solidFill>
                <a:effectLst>
                  <a:outerShdw blurRad="38100" dist="38100" dir="2700000" algn="tl">
                    <a:srgbClr val="000000">
                      <a:alpha val="43137"/>
                    </a:srgbClr>
                  </a:outerShdw>
                </a:effectLst>
              </a:rPr>
              <a:t>There is interest among municipalities to collaborate.</a:t>
            </a:r>
          </a:p>
          <a:p>
            <a:pPr marL="400050">
              <a:buFont typeface="+mj-lt"/>
              <a:buAutoNum type="arabicPeriod"/>
              <a:defRPr/>
            </a:pPr>
            <a:r>
              <a:rPr lang="en-CA" sz="1400" dirty="0" smtClean="0">
                <a:solidFill>
                  <a:schemeClr val="tx1"/>
                </a:solidFill>
                <a:effectLst>
                  <a:outerShdw blurRad="38100" dist="38100" dir="2700000" algn="tl">
                    <a:srgbClr val="000000">
                      <a:alpha val="43137"/>
                    </a:srgbClr>
                  </a:outerShdw>
                </a:effectLst>
              </a:rPr>
              <a:t>LIPs partnership councils are looking to CIC for a clear sense of future direction.</a:t>
            </a:r>
          </a:p>
          <a:p>
            <a:pPr marL="400050">
              <a:buFont typeface="+mj-lt"/>
              <a:buAutoNum type="arabicPeriod"/>
              <a:defRPr/>
            </a:pPr>
            <a:r>
              <a:rPr lang="en-CA" sz="1400" dirty="0" smtClean="0">
                <a:solidFill>
                  <a:schemeClr val="tx1"/>
                </a:solidFill>
                <a:effectLst>
                  <a:outerShdw blurRad="38100" dist="38100" dir="2700000" algn="tl">
                    <a:srgbClr val="000000">
                      <a:alpha val="43137"/>
                    </a:srgbClr>
                  </a:outerShdw>
                </a:effectLst>
              </a:rPr>
              <a:t>Community-wide LIPs in Ontario and neighbourhood-based LIPs in Toronto are fundamentally different in their needs and challenges regarding immigrant integration.</a:t>
            </a:r>
          </a:p>
          <a:p>
            <a:pPr marL="400050">
              <a:buFont typeface="+mj-lt"/>
              <a:buAutoNum type="arabicPeriod"/>
              <a:defRPr/>
            </a:pPr>
            <a:r>
              <a:rPr lang="en-CA" sz="1400" dirty="0" smtClean="0">
                <a:solidFill>
                  <a:schemeClr val="tx1"/>
                </a:solidFill>
                <a:effectLst>
                  <a:outerShdw blurRad="38100" dist="38100" dir="2700000" algn="tl">
                    <a:srgbClr val="000000">
                      <a:alpha val="43137"/>
                    </a:srgbClr>
                  </a:outerShdw>
                </a:effectLst>
              </a:rPr>
              <a:t>Appetite exists for many LIPs to facilitate one-stop coordination for needs assessment, common referral, info and orientation, language, labour market access, community connections and improved accessibility to mainstream institutions.</a:t>
            </a:r>
          </a:p>
          <a:p>
            <a:pPr marL="400050">
              <a:buFont typeface="+mj-lt"/>
              <a:buAutoNum type="arabicPeriod"/>
              <a:defRPr/>
            </a:pPr>
            <a:r>
              <a:rPr lang="en-CA" sz="1400" dirty="0" smtClean="0">
                <a:solidFill>
                  <a:schemeClr val="tx1"/>
                </a:solidFill>
                <a:effectLst>
                  <a:outerShdw blurRad="38100" dist="38100" dir="2700000" algn="tl">
                    <a:srgbClr val="000000">
                      <a:alpha val="43137"/>
                    </a:srgbClr>
                  </a:outerShdw>
                </a:effectLst>
              </a:rPr>
              <a:t>Based on analysis of 20 strategies, commonalities and variations were identified.</a:t>
            </a:r>
          </a:p>
          <a:p>
            <a:pPr marL="400050">
              <a:buFont typeface="+mj-lt"/>
              <a:buAutoNum type="arabicPeriod"/>
              <a:defRPr/>
            </a:pPr>
            <a:r>
              <a:rPr lang="en-CA" sz="1400" dirty="0" smtClean="0">
                <a:solidFill>
                  <a:schemeClr val="tx1"/>
                </a:solidFill>
                <a:effectLst>
                  <a:outerShdw blurRad="38100" dist="38100" dir="2700000" algn="tl">
                    <a:srgbClr val="000000">
                      <a:alpha val="43137"/>
                    </a:srgbClr>
                  </a:outerShdw>
                </a:effectLst>
              </a:rPr>
              <a:t>Selection of the coordinating body is important especially in areas where there is greater competition  among SPOs.</a:t>
            </a:r>
          </a:p>
          <a:p>
            <a:pPr lvl="1">
              <a:defRPr/>
            </a:pPr>
            <a:endParaRPr lang="en-CA" sz="1000" dirty="0" smtClean="0">
              <a:solidFill>
                <a:schemeClr val="tx1"/>
              </a:solidFill>
              <a:effectLst>
                <a:outerShdw blurRad="38100" dist="38100" dir="2700000" algn="tl">
                  <a:srgbClr val="000000">
                    <a:alpha val="43137"/>
                  </a:srgbClr>
                </a:outerShdw>
              </a:effectLst>
            </a:endParaRPr>
          </a:p>
          <a:p>
            <a:pPr>
              <a:buFont typeface="Arial" charset="0"/>
              <a:buNone/>
              <a:defRPr/>
            </a:pPr>
            <a:r>
              <a:rPr lang="en-CA" sz="1600" dirty="0" smtClean="0">
                <a:solidFill>
                  <a:schemeClr val="tx1"/>
                </a:solidFill>
                <a:effectLst>
                  <a:outerShdw blurRad="38100" dist="38100" dir="2700000" algn="tl">
                    <a:srgbClr val="000000">
                      <a:alpha val="43137"/>
                    </a:srgbClr>
                  </a:outerShdw>
                </a:effectLst>
              </a:rPr>
              <a:t>Community-wide LIPs in Ontario</a:t>
            </a:r>
          </a:p>
          <a:p>
            <a:pPr marL="400050">
              <a:buFont typeface="+mj-lt"/>
              <a:buAutoNum type="arabicPeriod"/>
              <a:defRPr/>
            </a:pPr>
            <a:r>
              <a:rPr lang="en-CA" sz="1400" dirty="0" smtClean="0">
                <a:solidFill>
                  <a:schemeClr val="tx1"/>
                </a:solidFill>
                <a:effectLst>
                  <a:outerShdw blurRad="38100" dist="38100" dir="2700000" algn="tl">
                    <a:srgbClr val="000000">
                      <a:alpha val="43137"/>
                    </a:srgbClr>
                  </a:outerShdw>
                </a:effectLst>
              </a:rPr>
              <a:t>Cost effectiveness and efficacy suggest community-wide LIPs could be established in other jurisdictions.</a:t>
            </a:r>
          </a:p>
          <a:p>
            <a:pPr marL="400050">
              <a:buFont typeface="+mj-lt"/>
              <a:buAutoNum type="arabicPeriod"/>
              <a:defRPr/>
            </a:pPr>
            <a:r>
              <a:rPr lang="en-CA" sz="1400" dirty="0" smtClean="0">
                <a:solidFill>
                  <a:schemeClr val="tx1"/>
                </a:solidFill>
                <a:effectLst>
                  <a:outerShdw blurRad="38100" dist="38100" dir="2700000" algn="tl">
                    <a:srgbClr val="000000">
                      <a:alpha val="43137"/>
                    </a:srgbClr>
                  </a:outerShdw>
                </a:effectLst>
              </a:rPr>
              <a:t>LIPs have proven to be effective mediators to develop coordinated approaches to be applied under the Modernized Approach.</a:t>
            </a:r>
          </a:p>
          <a:p>
            <a:pPr>
              <a:defRPr/>
            </a:pPr>
            <a:endParaRPr lang="en-CA" sz="1000" dirty="0" smtClean="0">
              <a:solidFill>
                <a:schemeClr val="tx1"/>
              </a:solidFill>
              <a:effectLst>
                <a:outerShdw blurRad="38100" dist="38100" dir="2700000" algn="tl">
                  <a:srgbClr val="000000">
                    <a:alpha val="43137"/>
                  </a:srgbClr>
                </a:outerShdw>
              </a:effectLst>
            </a:endParaRPr>
          </a:p>
          <a:p>
            <a:pPr>
              <a:buFont typeface="Arial" charset="0"/>
              <a:buNone/>
              <a:defRPr/>
            </a:pPr>
            <a:r>
              <a:rPr lang="en-CA" sz="1600" dirty="0" smtClean="0">
                <a:solidFill>
                  <a:schemeClr val="tx1"/>
                </a:solidFill>
                <a:effectLst>
                  <a:outerShdw blurRad="38100" dist="38100" dir="2700000" algn="tl">
                    <a:srgbClr val="000000">
                      <a:alpha val="43137"/>
                    </a:srgbClr>
                  </a:outerShdw>
                </a:effectLst>
              </a:rPr>
              <a:t>Neighbourhood-based LIPs in Toronto</a:t>
            </a:r>
          </a:p>
          <a:p>
            <a:pPr marL="400050">
              <a:buFont typeface="+mj-lt"/>
              <a:buAutoNum type="arabicPeriod"/>
              <a:defRPr/>
            </a:pPr>
            <a:r>
              <a:rPr lang="en-CA" sz="1400" dirty="0" smtClean="0">
                <a:solidFill>
                  <a:schemeClr val="tx1"/>
                </a:solidFill>
                <a:effectLst>
                  <a:outerShdw blurRad="38100" dist="38100" dir="2700000" algn="tl">
                    <a:srgbClr val="000000">
                      <a:alpha val="43137"/>
                    </a:srgbClr>
                  </a:outerShdw>
                </a:effectLst>
              </a:rPr>
              <a:t>Bottom up multi-lingual consultations with newcomers informed the 2006 COIA consultation on the COIA </a:t>
            </a:r>
            <a:r>
              <a:rPr lang="en-CA" sz="1400" dirty="0" err="1" smtClean="0">
                <a:solidFill>
                  <a:schemeClr val="tx1"/>
                </a:solidFill>
                <a:effectLst>
                  <a:outerShdw blurRad="38100" dist="38100" dir="2700000" algn="tl">
                    <a:srgbClr val="000000">
                      <a:alpha val="43137"/>
                    </a:srgbClr>
                  </a:outerShdw>
                </a:effectLst>
              </a:rPr>
              <a:t>workplan</a:t>
            </a:r>
            <a:r>
              <a:rPr lang="en-CA" sz="1400" dirty="0" smtClean="0">
                <a:solidFill>
                  <a:schemeClr val="tx1"/>
                </a:solidFill>
                <a:effectLst>
                  <a:outerShdw blurRad="38100" dist="38100" dir="2700000" algn="tl">
                    <a:srgbClr val="000000">
                      <a:alpha val="43137"/>
                    </a:srgbClr>
                  </a:outerShdw>
                </a:effectLst>
              </a:rPr>
              <a:t>.  Potential for similarly beneficial channel for input into any subsequent agreements, and ongoing collaboration between Ontario and Canada in the area of immigration.</a:t>
            </a:r>
          </a:p>
          <a:p>
            <a:pPr marL="400050">
              <a:buFont typeface="+mj-lt"/>
              <a:buAutoNum type="arabicPeriod"/>
              <a:defRPr/>
            </a:pPr>
            <a:r>
              <a:rPr lang="en-CA" sz="1400" dirty="0" smtClean="0">
                <a:solidFill>
                  <a:schemeClr val="tx1"/>
                </a:solidFill>
                <a:effectLst>
                  <a:outerShdw blurRad="38100" dist="38100" dir="2700000" algn="tl">
                    <a:srgbClr val="000000">
                      <a:alpha val="43137"/>
                    </a:srgbClr>
                  </a:outerShdw>
                </a:effectLst>
              </a:rPr>
              <a:t>Overall complexity and the relatively higher cost of neighbourhood LIPs suggests need for limiting numbers in the GTA and suggests not pursuing this approach in other cities.</a:t>
            </a:r>
          </a:p>
          <a:p>
            <a:pPr>
              <a:defRPr/>
            </a:pPr>
            <a:endParaRPr lang="en-CA" sz="1400" dirty="0" smtClean="0">
              <a:solidFill>
                <a:schemeClr val="tx1"/>
              </a:solidFill>
              <a:effectLst>
                <a:outerShdw blurRad="38100" dist="38100" dir="2700000" algn="tl">
                  <a:srgbClr val="000000">
                    <a:alpha val="43137"/>
                  </a:srgbClr>
                </a:outerShdw>
              </a:effectLst>
            </a:endParaRPr>
          </a:p>
        </p:txBody>
      </p:sp>
      <p:sp>
        <p:nvSpPr>
          <p:cNvPr id="25602" name="Title 1"/>
          <p:cNvSpPr>
            <a:spLocks noGrp="1"/>
          </p:cNvSpPr>
          <p:nvPr>
            <p:ph type="title"/>
          </p:nvPr>
        </p:nvSpPr>
        <p:spPr>
          <a:xfrm>
            <a:off x="428625" y="0"/>
            <a:ext cx="8229600" cy="1071563"/>
          </a:xfrm>
        </p:spPr>
        <p:txBody>
          <a:bodyPr/>
          <a:lstStyle/>
          <a:p>
            <a:r>
              <a:rPr lang="en-CA" sz="2700" dirty="0" smtClean="0">
                <a:latin typeface="Arial" charset="0"/>
                <a:cs typeface="Arial" charset="0"/>
              </a:rPr>
              <a:t>What are we learning?</a:t>
            </a:r>
          </a:p>
        </p:txBody>
      </p:sp>
    </p:spTree>
  </p:cSld>
  <p:clrMapOvr>
    <a:masterClrMapping/>
  </p:clrMapOvr>
  <p:transition spd="slow">
    <p:pull dir="l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r">
              <a:defRPr/>
            </a:pPr>
            <a:fld id="{1FC2B460-4179-4594-AB16-DF176DF955EC}" type="slidenum">
              <a:rPr lang="en-CA" smtClean="0"/>
              <a:pPr algn="r">
                <a:defRPr/>
              </a:pPr>
              <a:t>8</a:t>
            </a:fld>
            <a:endParaRPr lang="en-CA" dirty="0"/>
          </a:p>
        </p:txBody>
      </p:sp>
      <p:pic>
        <p:nvPicPr>
          <p:cNvPr id="3092" name="Picture 20" descr="C:\Users\jean.viel\AppData\Local\Microsoft\Windows\Temporary Internet Files\Content.IE5\XPA9NQC4\MP900438781[1].jpg"/>
          <p:cNvPicPr>
            <a:picLocks noChangeAspect="1" noChangeArrowheads="1"/>
          </p:cNvPicPr>
          <p:nvPr/>
        </p:nvPicPr>
        <p:blipFill>
          <a:blip r:embed="rId3" cstate="print"/>
          <a:srcRect/>
          <a:stretch>
            <a:fillRect/>
          </a:stretch>
        </p:blipFill>
        <p:spPr bwMode="auto">
          <a:xfrm flipH="1">
            <a:off x="0" y="3100330"/>
            <a:ext cx="5436096" cy="3757670"/>
          </a:xfrm>
          <a:prstGeom prst="rect">
            <a:avLst/>
          </a:prstGeom>
          <a:noFill/>
        </p:spPr>
      </p:pic>
      <p:sp>
        <p:nvSpPr>
          <p:cNvPr id="3" name="Content Placeholder 2"/>
          <p:cNvSpPr>
            <a:spLocks noGrp="1"/>
          </p:cNvSpPr>
          <p:nvPr>
            <p:ph idx="1"/>
          </p:nvPr>
        </p:nvSpPr>
        <p:spPr>
          <a:xfrm>
            <a:off x="1619672" y="980728"/>
            <a:ext cx="5915000" cy="1972816"/>
          </a:xfrm>
        </p:spPr>
        <p:txBody>
          <a:bodyPr/>
          <a:lstStyle/>
          <a:p>
            <a:pPr algn="ctr">
              <a:buNone/>
            </a:pPr>
            <a:r>
              <a:rPr lang="en-CA" dirty="0" smtClean="0">
                <a:solidFill>
                  <a:schemeClr val="tx2"/>
                </a:solidFill>
                <a:effectLst>
                  <a:outerShdw blurRad="38100" dist="38100" dir="2700000" algn="tl">
                    <a:srgbClr val="000000">
                      <a:alpha val="43137"/>
                    </a:srgbClr>
                  </a:outerShdw>
                </a:effectLst>
              </a:rPr>
              <a:t>From program-policy</a:t>
            </a:r>
          </a:p>
          <a:p>
            <a:pPr algn="ctr">
              <a:buNone/>
            </a:pPr>
            <a:r>
              <a:rPr lang="en-CA" dirty="0" smtClean="0">
                <a:solidFill>
                  <a:schemeClr val="tx2"/>
                </a:solidFill>
                <a:effectLst>
                  <a:outerShdw blurRad="38100" dist="38100" dir="2700000" algn="tl">
                    <a:srgbClr val="000000">
                      <a:alpha val="43137"/>
                    </a:srgbClr>
                  </a:outerShdw>
                </a:effectLst>
              </a:rPr>
              <a:t>knowledge ‘mining’ </a:t>
            </a:r>
          </a:p>
          <a:p>
            <a:pPr algn="ctr">
              <a:buNone/>
            </a:pPr>
            <a:r>
              <a:rPr lang="en-CA" dirty="0" smtClean="0">
                <a:solidFill>
                  <a:schemeClr val="tx2"/>
                </a:solidFill>
                <a:effectLst>
                  <a:outerShdw blurRad="38100" dist="38100" dir="2700000" algn="tl">
                    <a:srgbClr val="000000">
                      <a:alpha val="43137"/>
                    </a:srgbClr>
                  </a:outerShdw>
                </a:effectLst>
              </a:rPr>
              <a:t>to performance indicators</a:t>
            </a:r>
          </a:p>
        </p:txBody>
      </p:sp>
    </p:spTree>
  </p:cSld>
  <p:clrMapOvr>
    <a:masterClrMapping/>
  </p:clrMapOvr>
  <p:transition spd="slow">
    <p:pull dir="l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Arrow Connector 27"/>
          <p:cNvCxnSpPr/>
          <p:nvPr/>
        </p:nvCxnSpPr>
        <p:spPr>
          <a:xfrm rot="5400000">
            <a:off x="2463627" y="3340732"/>
            <a:ext cx="256306" cy="794"/>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2466058" y="2041761"/>
            <a:ext cx="251445" cy="1588"/>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427984" y="620689"/>
            <a:ext cx="4176464" cy="1077218"/>
          </a:xfrm>
          <a:prstGeom prst="rect">
            <a:avLst/>
          </a:prstGeom>
          <a:noFill/>
          <a:ln w="12700">
            <a:solidFill>
              <a:schemeClr val="tx1"/>
            </a:solidFill>
          </a:ln>
        </p:spPr>
        <p:txBody>
          <a:bodyPr wrap="square" rtlCol="0">
            <a:spAutoFit/>
          </a:bodyPr>
          <a:lstStyle/>
          <a:p>
            <a:pPr marL="92075" lvl="0" indent="-92075" fontAlgn="base">
              <a:spcBef>
                <a:spcPct val="0"/>
              </a:spcBef>
              <a:spcAft>
                <a:spcPct val="0"/>
              </a:spcAft>
            </a:pPr>
            <a:r>
              <a:rPr lang="en-CA" sz="800" b="1" dirty="0" smtClean="0">
                <a:solidFill>
                  <a:srgbClr val="000000"/>
                </a:solidFill>
                <a:latin typeface="Arial" pitchFamily="34" charset="0"/>
                <a:ea typeface="Calibri" pitchFamily="34" charset="0"/>
                <a:cs typeface="Arial" pitchFamily="34" charset="0"/>
              </a:rPr>
              <a:t>	Activities: Building Partnerships to Support Community-Level Planning and Coordination/Development of Welcoming Communities </a:t>
            </a:r>
          </a:p>
          <a:p>
            <a:pPr marL="92075" lvl="0" indent="-92075" fontAlgn="base">
              <a:spcBef>
                <a:spcPct val="0"/>
              </a:spcBef>
              <a:spcAft>
                <a:spcPct val="0"/>
              </a:spcAft>
              <a:buFont typeface="Arial" pitchFamily="34" charset="0"/>
              <a:buChar char="•"/>
            </a:pPr>
            <a:r>
              <a:rPr lang="en-CA" sz="800" dirty="0" smtClean="0">
                <a:solidFill>
                  <a:srgbClr val="000000"/>
                </a:solidFill>
                <a:latin typeface="Arial" pitchFamily="34" charset="0"/>
                <a:ea typeface="Calibri" pitchFamily="34" charset="0"/>
                <a:cs typeface="Arial" pitchFamily="34" charset="0"/>
              </a:rPr>
              <a:t>Systematize ongoing local engagement in settlement and integration </a:t>
            </a:r>
          </a:p>
          <a:p>
            <a:pPr marL="92075" lvl="0" indent="-92075" fontAlgn="base">
              <a:spcBef>
                <a:spcPct val="0"/>
              </a:spcBef>
              <a:spcAft>
                <a:spcPct val="0"/>
              </a:spcAft>
              <a:buFont typeface="Arial" pitchFamily="34" charset="0"/>
              <a:buChar char="•"/>
            </a:pPr>
            <a:r>
              <a:rPr lang="en-CA" sz="800" dirty="0" smtClean="0">
                <a:solidFill>
                  <a:srgbClr val="000000"/>
                </a:solidFill>
                <a:latin typeface="Arial" pitchFamily="34" charset="0"/>
                <a:ea typeface="Calibri" pitchFamily="34" charset="0"/>
                <a:cs typeface="Arial" pitchFamily="34" charset="0"/>
              </a:rPr>
              <a:t>C</a:t>
            </a:r>
            <a:r>
              <a:rPr kumimoji="0" lang="en-CA" sz="800" i="0" u="none" strike="noStrike" cap="none" normalizeH="0" baseline="0" dirty="0" smtClean="0">
                <a:ln>
                  <a:noFill/>
                </a:ln>
                <a:solidFill>
                  <a:srgbClr val="000000"/>
                </a:solidFill>
                <a:effectLst/>
                <a:latin typeface="Arial" pitchFamily="34" charset="0"/>
                <a:ea typeface="Calibri" pitchFamily="34" charset="0"/>
                <a:cs typeface="Arial" pitchFamily="34" charset="0"/>
              </a:rPr>
              <a:t>onsult newcomers and perform mapping exercises to highlight needs</a:t>
            </a:r>
            <a:r>
              <a:rPr kumimoji="0" lang="en-CA" sz="800" i="0" u="none" strike="noStrike" cap="none" normalizeH="0" dirty="0" smtClean="0">
                <a:ln>
                  <a:noFill/>
                </a:ln>
                <a:solidFill>
                  <a:srgbClr val="000000"/>
                </a:solidFill>
                <a:effectLst/>
                <a:latin typeface="Arial" pitchFamily="34" charset="0"/>
                <a:ea typeface="Calibri" pitchFamily="34" charset="0"/>
                <a:cs typeface="Arial" pitchFamily="34" charset="0"/>
              </a:rPr>
              <a:t> and </a:t>
            </a:r>
            <a:r>
              <a:rPr kumimoji="0" lang="en-CA" sz="800" i="0" u="none" strike="noStrike" cap="none" normalizeH="0" baseline="0" dirty="0" smtClean="0">
                <a:ln>
                  <a:noFill/>
                </a:ln>
                <a:solidFill>
                  <a:srgbClr val="000000"/>
                </a:solidFill>
                <a:effectLst/>
                <a:latin typeface="Arial" pitchFamily="34" charset="0"/>
                <a:ea typeface="Calibri" pitchFamily="34" charset="0"/>
                <a:cs typeface="Arial" pitchFamily="34" charset="0"/>
              </a:rPr>
              <a:t>assets</a:t>
            </a:r>
          </a:p>
          <a:p>
            <a:pPr marL="92075" lvl="0" indent="-92075" fontAlgn="base">
              <a:spcBef>
                <a:spcPct val="0"/>
              </a:spcBef>
              <a:spcAft>
                <a:spcPct val="0"/>
              </a:spcAft>
              <a:buFont typeface="Arial" pitchFamily="34" charset="0"/>
              <a:buChar char="•"/>
            </a:pPr>
            <a:r>
              <a:rPr kumimoji="0" lang="en-CA" sz="800" i="0" u="none" strike="noStrike" cap="none" normalizeH="0" baseline="0" dirty="0" smtClean="0">
                <a:ln>
                  <a:noFill/>
                </a:ln>
                <a:solidFill>
                  <a:srgbClr val="000000"/>
                </a:solidFill>
                <a:effectLst/>
                <a:latin typeface="Arial" pitchFamily="34" charset="0"/>
                <a:ea typeface="Calibri" pitchFamily="34" charset="0"/>
                <a:cs typeface="Arial" pitchFamily="34" charset="0"/>
              </a:rPr>
              <a:t>Develop strategies with identified priorities, involving all relevant</a:t>
            </a:r>
            <a:r>
              <a:rPr kumimoji="0" lang="en-CA" sz="800" i="0" u="none" strike="noStrike" cap="none" normalizeH="0" dirty="0" smtClean="0">
                <a:ln>
                  <a:noFill/>
                </a:ln>
                <a:solidFill>
                  <a:srgbClr val="000000"/>
                </a:solidFill>
                <a:effectLst/>
                <a:latin typeface="Arial" pitchFamily="34" charset="0"/>
                <a:ea typeface="Calibri" pitchFamily="34" charset="0"/>
                <a:cs typeface="Arial" pitchFamily="34" charset="0"/>
              </a:rPr>
              <a:t> partners</a:t>
            </a:r>
          </a:p>
          <a:p>
            <a:pPr marL="92075" lvl="0" indent="-92075" fontAlgn="base">
              <a:spcBef>
                <a:spcPct val="0"/>
              </a:spcBef>
              <a:spcAft>
                <a:spcPct val="0"/>
              </a:spcAft>
              <a:buFont typeface="Arial" pitchFamily="34" charset="0"/>
              <a:buChar char="•"/>
            </a:pPr>
            <a:r>
              <a:rPr kumimoji="0" lang="en-CA" sz="800" i="0" u="none" strike="noStrike" cap="none" normalizeH="0" dirty="0" smtClean="0">
                <a:ln>
                  <a:noFill/>
                </a:ln>
                <a:solidFill>
                  <a:srgbClr val="000000"/>
                </a:solidFill>
                <a:effectLst/>
                <a:latin typeface="Arial" pitchFamily="34" charset="0"/>
                <a:ea typeface="Calibri" pitchFamily="34" charset="0"/>
                <a:cs typeface="Arial" pitchFamily="34" charset="0"/>
              </a:rPr>
              <a:t>Implement strategy and action plans</a:t>
            </a:r>
          </a:p>
          <a:p>
            <a:pPr marL="92075" lvl="0" indent="-92075" fontAlgn="base">
              <a:spcBef>
                <a:spcPct val="0"/>
              </a:spcBef>
              <a:spcAft>
                <a:spcPct val="0"/>
              </a:spcAft>
              <a:buFont typeface="Arial" pitchFamily="34" charset="0"/>
              <a:buChar char="•"/>
            </a:pPr>
            <a:r>
              <a:rPr kumimoji="0" lang="en-CA" sz="800" i="0" u="none" strike="noStrike" cap="none" normalizeH="0" dirty="0" smtClean="0">
                <a:ln>
                  <a:noFill/>
                </a:ln>
                <a:solidFill>
                  <a:srgbClr val="000000"/>
                </a:solidFill>
                <a:effectLst/>
                <a:latin typeface="Arial" pitchFamily="34" charset="0"/>
                <a:ea typeface="Calibri" pitchFamily="34" charset="0"/>
                <a:cs typeface="Arial" pitchFamily="34" charset="0"/>
              </a:rPr>
              <a:t>Repeat consultation process as necessary </a:t>
            </a:r>
          </a:p>
          <a:p>
            <a:pPr marL="92075" lvl="0" indent="-92075" fontAlgn="base">
              <a:spcBef>
                <a:spcPct val="0"/>
              </a:spcBef>
              <a:spcAft>
                <a:spcPct val="0"/>
              </a:spcAft>
              <a:buFont typeface="Arial" pitchFamily="34" charset="0"/>
              <a:buChar char="•"/>
            </a:pPr>
            <a:r>
              <a:rPr kumimoji="0" lang="en-CA" sz="800" i="0" u="none" strike="noStrike" cap="none" normalizeH="0" dirty="0" smtClean="0">
                <a:ln>
                  <a:noFill/>
                </a:ln>
                <a:solidFill>
                  <a:srgbClr val="000000"/>
                </a:solidFill>
                <a:effectLst/>
                <a:latin typeface="Arial" pitchFamily="34" charset="0"/>
                <a:ea typeface="Calibri" pitchFamily="34" charset="0"/>
                <a:cs typeface="Arial" pitchFamily="34" charset="0"/>
              </a:rPr>
              <a:t>Monitor and report on results </a:t>
            </a:r>
            <a:endParaRPr kumimoji="0" lang="en-CA" sz="120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Box 6"/>
          <p:cNvSpPr txBox="1"/>
          <p:nvPr/>
        </p:nvSpPr>
        <p:spPr>
          <a:xfrm>
            <a:off x="323528" y="764704"/>
            <a:ext cx="369332" cy="1008112"/>
          </a:xfrm>
          <a:prstGeom prst="rect">
            <a:avLst/>
          </a:prstGeom>
          <a:noFill/>
        </p:spPr>
        <p:txBody>
          <a:bodyPr vert="vert270" wrap="square" rtlCol="0">
            <a:spAutoFit/>
          </a:bodyPr>
          <a:lstStyle/>
          <a:p>
            <a:pPr algn="ctr"/>
            <a:r>
              <a:rPr lang="en-CA" sz="1200" dirty="0" smtClean="0">
                <a:latin typeface="Arial" pitchFamily="34" charset="0"/>
                <a:cs typeface="Arial" pitchFamily="34" charset="0"/>
              </a:rPr>
              <a:t>Activities</a:t>
            </a:r>
            <a:endParaRPr lang="en-CA" sz="1200" dirty="0">
              <a:latin typeface="Arial" pitchFamily="34" charset="0"/>
              <a:cs typeface="Arial" pitchFamily="34" charset="0"/>
            </a:endParaRPr>
          </a:p>
        </p:txBody>
      </p:sp>
      <p:sp>
        <p:nvSpPr>
          <p:cNvPr id="8" name="TextBox 7"/>
          <p:cNvSpPr txBox="1"/>
          <p:nvPr/>
        </p:nvSpPr>
        <p:spPr>
          <a:xfrm>
            <a:off x="323528" y="1988840"/>
            <a:ext cx="369332" cy="1008112"/>
          </a:xfrm>
          <a:prstGeom prst="rect">
            <a:avLst/>
          </a:prstGeom>
          <a:noFill/>
        </p:spPr>
        <p:txBody>
          <a:bodyPr vert="vert270" wrap="square" rtlCol="0">
            <a:spAutoFit/>
          </a:bodyPr>
          <a:lstStyle/>
          <a:p>
            <a:pPr algn="ctr"/>
            <a:r>
              <a:rPr lang="en-CA" sz="1200" dirty="0" smtClean="0">
                <a:latin typeface="Arial" pitchFamily="34" charset="0"/>
                <a:cs typeface="Arial" pitchFamily="34" charset="0"/>
              </a:rPr>
              <a:t>Outputs</a:t>
            </a:r>
            <a:r>
              <a:rPr lang="en-CA" sz="1200" dirty="0" smtClean="0"/>
              <a:t> </a:t>
            </a:r>
            <a:endParaRPr lang="en-CA" sz="1200" dirty="0"/>
          </a:p>
        </p:txBody>
      </p:sp>
      <p:sp>
        <p:nvSpPr>
          <p:cNvPr id="9" name="TextBox 8"/>
          <p:cNvSpPr txBox="1"/>
          <p:nvPr/>
        </p:nvSpPr>
        <p:spPr>
          <a:xfrm>
            <a:off x="4427984" y="1988841"/>
            <a:ext cx="4176464" cy="830997"/>
          </a:xfrm>
          <a:prstGeom prst="rect">
            <a:avLst/>
          </a:prstGeom>
          <a:noFill/>
          <a:ln w="12700">
            <a:solidFill>
              <a:schemeClr val="tx1"/>
            </a:solidFill>
          </a:ln>
        </p:spPr>
        <p:txBody>
          <a:bodyPr wrap="square" rtlCol="0">
            <a:spAutoFit/>
          </a:bodyPr>
          <a:lstStyle/>
          <a:p>
            <a:pPr marL="92075" lvl="0" indent="-92075" fontAlgn="base">
              <a:spcBef>
                <a:spcPct val="0"/>
              </a:spcBef>
              <a:spcAft>
                <a:spcPct val="0"/>
              </a:spcAft>
              <a:buFont typeface="Arial" pitchFamily="34" charset="0"/>
              <a:buChar char="•"/>
            </a:pPr>
            <a:r>
              <a:rPr lang="en-CA" sz="800" dirty="0" smtClean="0">
                <a:solidFill>
                  <a:srgbClr val="000000"/>
                </a:solidFill>
                <a:latin typeface="Arial" pitchFamily="34" charset="0"/>
                <a:ea typeface="Calibri" pitchFamily="34" charset="0"/>
                <a:cs typeface="Arial" pitchFamily="34" charset="0"/>
              </a:rPr>
              <a:t>Partnership councils and working groups/sector tables</a:t>
            </a:r>
          </a:p>
          <a:p>
            <a:pPr marL="92075" lvl="0" indent="-92075" fontAlgn="base">
              <a:spcBef>
                <a:spcPct val="0"/>
              </a:spcBef>
              <a:spcAft>
                <a:spcPct val="0"/>
              </a:spcAft>
              <a:buFont typeface="Arial" pitchFamily="34" charset="0"/>
              <a:buChar char="•"/>
            </a:pPr>
            <a:r>
              <a:rPr lang="en-CA" sz="800" dirty="0" smtClean="0">
                <a:solidFill>
                  <a:srgbClr val="000000"/>
                </a:solidFill>
                <a:latin typeface="Arial" pitchFamily="34" charset="0"/>
                <a:ea typeface="Calibri" pitchFamily="34" charset="0"/>
                <a:cs typeface="Arial" pitchFamily="34" charset="0"/>
              </a:rPr>
              <a:t>Consultations and research; community mapping</a:t>
            </a:r>
            <a:endParaRPr kumimoji="0" lang="en-CA" sz="800" i="0" u="none" strike="noStrike" cap="none" normalizeH="0" baseline="0" dirty="0" smtClean="0">
              <a:ln>
                <a:noFill/>
              </a:ln>
              <a:solidFill>
                <a:srgbClr val="000000"/>
              </a:solidFill>
              <a:effectLst/>
              <a:latin typeface="Arial" pitchFamily="34" charset="0"/>
              <a:ea typeface="Calibri" pitchFamily="34" charset="0"/>
              <a:cs typeface="Arial" pitchFamily="34" charset="0"/>
            </a:endParaRPr>
          </a:p>
          <a:p>
            <a:pPr marL="92075" lvl="0" indent="-92075" fontAlgn="base">
              <a:spcBef>
                <a:spcPct val="0"/>
              </a:spcBef>
              <a:spcAft>
                <a:spcPct val="0"/>
              </a:spcAft>
              <a:buFont typeface="Arial" pitchFamily="34" charset="0"/>
              <a:buChar char="•"/>
            </a:pPr>
            <a:r>
              <a:rPr kumimoji="0" lang="en-CA" sz="800" i="0" u="none" strike="noStrike" cap="none" normalizeH="0" baseline="0" dirty="0" smtClean="0">
                <a:ln>
                  <a:noFill/>
                </a:ln>
                <a:solidFill>
                  <a:srgbClr val="000000"/>
                </a:solidFill>
                <a:effectLst/>
                <a:latin typeface="Arial" pitchFamily="34" charset="0"/>
                <a:ea typeface="Calibri" pitchFamily="34" charset="0"/>
                <a:cs typeface="Arial" pitchFamily="34" charset="0"/>
              </a:rPr>
              <a:t>Strategic plans</a:t>
            </a:r>
            <a:endParaRPr kumimoji="0" lang="en-CA" sz="800" i="0" u="none" strike="noStrike" cap="none" normalizeH="0" dirty="0" smtClean="0">
              <a:ln>
                <a:noFill/>
              </a:ln>
              <a:solidFill>
                <a:srgbClr val="000000"/>
              </a:solidFill>
              <a:effectLst/>
              <a:latin typeface="Arial" pitchFamily="34" charset="0"/>
              <a:ea typeface="Calibri" pitchFamily="34" charset="0"/>
              <a:cs typeface="Arial" pitchFamily="34" charset="0"/>
            </a:endParaRPr>
          </a:p>
          <a:p>
            <a:pPr marL="92075" lvl="0" indent="-92075" fontAlgn="base">
              <a:spcBef>
                <a:spcPct val="0"/>
              </a:spcBef>
              <a:spcAft>
                <a:spcPct val="0"/>
              </a:spcAft>
              <a:buFont typeface="Arial" pitchFamily="34" charset="0"/>
              <a:buChar char="•"/>
            </a:pPr>
            <a:r>
              <a:rPr kumimoji="0" lang="en-CA" sz="800" i="0" u="none" strike="noStrike" cap="none" normalizeH="0" dirty="0" smtClean="0">
                <a:ln>
                  <a:noFill/>
                </a:ln>
                <a:solidFill>
                  <a:srgbClr val="000000"/>
                </a:solidFill>
                <a:effectLst/>
                <a:latin typeface="Arial" pitchFamily="34" charset="0"/>
                <a:ea typeface="Calibri" pitchFamily="34" charset="0"/>
                <a:cs typeface="Arial" pitchFamily="34" charset="0"/>
              </a:rPr>
              <a:t>Action </a:t>
            </a:r>
            <a:r>
              <a:rPr lang="en-CA" sz="800" dirty="0" smtClean="0">
                <a:solidFill>
                  <a:srgbClr val="000000"/>
                </a:solidFill>
                <a:latin typeface="Arial" pitchFamily="34" charset="0"/>
                <a:ea typeface="Calibri" pitchFamily="34" charset="0"/>
                <a:cs typeface="Arial" pitchFamily="34" charset="0"/>
              </a:rPr>
              <a:t>p</a:t>
            </a:r>
            <a:r>
              <a:rPr kumimoji="0" lang="en-CA" sz="800" i="0" u="none" strike="noStrike" cap="none" normalizeH="0" dirty="0" smtClean="0">
                <a:ln>
                  <a:noFill/>
                </a:ln>
                <a:solidFill>
                  <a:srgbClr val="000000"/>
                </a:solidFill>
                <a:effectLst/>
                <a:latin typeface="Arial" pitchFamily="34" charset="0"/>
                <a:ea typeface="Calibri" pitchFamily="34" charset="0"/>
                <a:cs typeface="Arial" pitchFamily="34" charset="0"/>
              </a:rPr>
              <a:t>lans/implemented actions </a:t>
            </a:r>
          </a:p>
          <a:p>
            <a:pPr marL="92075" indent="-92075" fontAlgn="base">
              <a:spcBef>
                <a:spcPct val="0"/>
              </a:spcBef>
              <a:spcAft>
                <a:spcPct val="0"/>
              </a:spcAft>
              <a:buFont typeface="Arial" pitchFamily="34" charset="0"/>
              <a:buChar char="•"/>
            </a:pPr>
            <a:r>
              <a:rPr kumimoji="0" lang="en-CA" sz="800" i="0" u="none" strike="noStrike" cap="none" normalizeH="0" dirty="0" smtClean="0">
                <a:ln>
                  <a:noFill/>
                </a:ln>
                <a:solidFill>
                  <a:srgbClr val="000000"/>
                </a:solidFill>
                <a:effectLst/>
                <a:latin typeface="Arial" pitchFamily="34" charset="0"/>
                <a:ea typeface="Calibri" pitchFamily="34" charset="0"/>
                <a:cs typeface="Arial" pitchFamily="34" charset="0"/>
              </a:rPr>
              <a:t>Monitoring reports </a:t>
            </a:r>
          </a:p>
          <a:p>
            <a:pPr marL="92075" indent="-92075" fontAlgn="base">
              <a:spcBef>
                <a:spcPct val="0"/>
              </a:spcBef>
              <a:spcAft>
                <a:spcPct val="0"/>
              </a:spcAft>
              <a:buFont typeface="Arial" pitchFamily="34" charset="0"/>
              <a:buChar char="•"/>
            </a:pPr>
            <a:r>
              <a:rPr lang="en-CA" sz="800" dirty="0" smtClean="0">
                <a:latin typeface="Arial" pitchFamily="34" charset="0"/>
                <a:cs typeface="Arial" pitchFamily="34" charset="0"/>
              </a:rPr>
              <a:t>Resources leveraged from other sources </a:t>
            </a:r>
            <a:endParaRPr kumimoji="0" lang="en-CA" sz="120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extBox 9"/>
          <p:cNvSpPr txBox="1"/>
          <p:nvPr/>
        </p:nvSpPr>
        <p:spPr>
          <a:xfrm>
            <a:off x="179512" y="4293096"/>
            <a:ext cx="615553" cy="1224136"/>
          </a:xfrm>
          <a:prstGeom prst="rect">
            <a:avLst/>
          </a:prstGeom>
          <a:noFill/>
        </p:spPr>
        <p:txBody>
          <a:bodyPr vert="vert270" wrap="square" rtlCol="0">
            <a:spAutoFit/>
          </a:bodyPr>
          <a:lstStyle/>
          <a:p>
            <a:pPr algn="ctr"/>
            <a:r>
              <a:rPr lang="en-CA" sz="1200" dirty="0" smtClean="0">
                <a:latin typeface="Arial" pitchFamily="34" charset="0"/>
                <a:cs typeface="Arial" pitchFamily="34" charset="0"/>
              </a:rPr>
              <a:t>Intermediate</a:t>
            </a:r>
            <a:r>
              <a:rPr lang="en-CA" sz="1400" dirty="0" smtClean="0"/>
              <a:t> O</a:t>
            </a:r>
            <a:r>
              <a:rPr lang="en-CA" sz="1200" dirty="0" smtClean="0">
                <a:latin typeface="Arial" pitchFamily="34" charset="0"/>
                <a:cs typeface="Arial" pitchFamily="34" charset="0"/>
              </a:rPr>
              <a:t>utcomes</a:t>
            </a:r>
            <a:r>
              <a:rPr lang="en-CA" sz="1400" dirty="0" smtClean="0"/>
              <a:t> </a:t>
            </a:r>
            <a:endParaRPr lang="en-CA" sz="1400" dirty="0"/>
          </a:p>
        </p:txBody>
      </p:sp>
      <p:sp>
        <p:nvSpPr>
          <p:cNvPr id="11" name="Rectangle 10"/>
          <p:cNvSpPr/>
          <p:nvPr/>
        </p:nvSpPr>
        <p:spPr>
          <a:xfrm>
            <a:off x="1115616" y="6381328"/>
            <a:ext cx="7488832" cy="253916"/>
          </a:xfrm>
          <a:prstGeom prst="rect">
            <a:avLst/>
          </a:prstGeom>
        </p:spPr>
        <p:txBody>
          <a:bodyPr wrap="square">
            <a:spAutoFit/>
          </a:bodyPr>
          <a:lstStyle/>
          <a:p>
            <a:r>
              <a:rPr lang="en-CA" sz="1050" b="1" dirty="0">
                <a:latin typeface="Arial" pitchFamily="34" charset="0"/>
                <a:cs typeface="Arial" pitchFamily="34" charset="0"/>
              </a:rPr>
              <a:t>Strategic Outcome 3: </a:t>
            </a:r>
            <a:r>
              <a:rPr lang="en-CA" sz="1050" b="1" dirty="0" smtClean="0">
                <a:latin typeface="Arial" pitchFamily="34" charset="0"/>
                <a:cs typeface="Arial" pitchFamily="34" charset="0"/>
              </a:rPr>
              <a:t>Newcomers and citizens participate to their full potential in fostering an integrated society.  </a:t>
            </a:r>
            <a:endParaRPr lang="en-CA" sz="1050" b="1" dirty="0">
              <a:latin typeface="Arial" pitchFamily="34" charset="0"/>
              <a:cs typeface="Arial" pitchFamily="34" charset="0"/>
            </a:endParaRPr>
          </a:p>
        </p:txBody>
      </p:sp>
      <p:sp>
        <p:nvSpPr>
          <p:cNvPr id="12" name="TextBox 11"/>
          <p:cNvSpPr txBox="1"/>
          <p:nvPr/>
        </p:nvSpPr>
        <p:spPr>
          <a:xfrm>
            <a:off x="1043608" y="620688"/>
            <a:ext cx="3096344" cy="1323439"/>
          </a:xfrm>
          <a:prstGeom prst="rect">
            <a:avLst/>
          </a:prstGeom>
          <a:solidFill>
            <a:schemeClr val="bg1"/>
          </a:solidFill>
          <a:ln w="12700">
            <a:solidFill>
              <a:schemeClr val="tx1"/>
            </a:solidFill>
          </a:ln>
        </p:spPr>
        <p:txBody>
          <a:bodyPr wrap="square" rtlCol="0">
            <a:spAutoFit/>
          </a:bodyPr>
          <a:lstStyle/>
          <a:p>
            <a:pPr marL="92075" lvl="0" indent="-92075" fontAlgn="base">
              <a:spcBef>
                <a:spcPct val="0"/>
              </a:spcBef>
              <a:spcAft>
                <a:spcPct val="0"/>
              </a:spcAft>
              <a:buFont typeface="Arial" pitchFamily="34" charset="0"/>
              <a:buChar char="•"/>
            </a:pPr>
            <a:r>
              <a:rPr lang="en-CA" sz="800" dirty="0" smtClean="0">
                <a:solidFill>
                  <a:srgbClr val="000000"/>
                </a:solidFill>
                <a:latin typeface="Arial" pitchFamily="34" charset="0"/>
                <a:ea typeface="Calibri" pitchFamily="34" charset="0"/>
                <a:cs typeface="Arial" pitchFamily="34" charset="0"/>
              </a:rPr>
              <a:t>Setting policy priorities/vision for LIPs</a:t>
            </a:r>
          </a:p>
          <a:p>
            <a:pPr marL="92075" lvl="0" indent="-92075" fontAlgn="base">
              <a:spcBef>
                <a:spcPct val="0"/>
              </a:spcBef>
              <a:spcAft>
                <a:spcPct val="0"/>
              </a:spcAft>
              <a:buFont typeface="Arial" pitchFamily="34" charset="0"/>
              <a:buChar char="•"/>
            </a:pPr>
            <a:r>
              <a:rPr lang="en-CA" sz="800" dirty="0" smtClean="0">
                <a:solidFill>
                  <a:srgbClr val="000000"/>
                </a:solidFill>
                <a:latin typeface="Arial" pitchFamily="34" charset="0"/>
                <a:ea typeface="Calibri" pitchFamily="34" charset="0"/>
                <a:cs typeface="Arial" pitchFamily="34" charset="0"/>
              </a:rPr>
              <a:t>Defining funding arrangements/capacity building </a:t>
            </a:r>
          </a:p>
          <a:p>
            <a:pPr marL="92075" indent="-92075" fontAlgn="base">
              <a:spcBef>
                <a:spcPct val="0"/>
              </a:spcBef>
              <a:spcAft>
                <a:spcPct val="0"/>
              </a:spcAft>
              <a:buFont typeface="Arial" pitchFamily="34" charset="0"/>
              <a:buChar char="•"/>
            </a:pPr>
            <a:r>
              <a:rPr lang="en-CA" sz="800" dirty="0" smtClean="0">
                <a:solidFill>
                  <a:srgbClr val="000000"/>
                </a:solidFill>
                <a:latin typeface="Arial" pitchFamily="34" charset="0"/>
                <a:cs typeface="Arial" pitchFamily="34" charset="0"/>
              </a:rPr>
              <a:t>Facilitating involvement and support from other government departments and stakeholders</a:t>
            </a:r>
            <a:endParaRPr lang="en-CA" sz="1200" dirty="0" smtClean="0">
              <a:latin typeface="Arial" pitchFamily="34" charset="0"/>
              <a:cs typeface="Arial" pitchFamily="34" charset="0"/>
            </a:endParaRPr>
          </a:p>
          <a:p>
            <a:pPr marL="92075" lvl="0" indent="-92075" fontAlgn="base">
              <a:spcBef>
                <a:spcPct val="0"/>
              </a:spcBef>
              <a:spcAft>
                <a:spcPct val="0"/>
              </a:spcAft>
              <a:buFont typeface="Arial" pitchFamily="34" charset="0"/>
              <a:buChar char="•"/>
            </a:pPr>
            <a:r>
              <a:rPr lang="en-CA" sz="800" dirty="0" smtClean="0">
                <a:solidFill>
                  <a:srgbClr val="000000"/>
                </a:solidFill>
                <a:latin typeface="Arial" pitchFamily="34" charset="0"/>
                <a:ea typeface="Calibri" pitchFamily="34" charset="0"/>
                <a:cs typeface="Arial" pitchFamily="34" charset="0"/>
              </a:rPr>
              <a:t>Supporting existing LIPs in Ontario</a:t>
            </a:r>
          </a:p>
          <a:p>
            <a:pPr marL="92075" lvl="0" indent="-92075" fontAlgn="base">
              <a:spcBef>
                <a:spcPct val="0"/>
              </a:spcBef>
              <a:spcAft>
                <a:spcPct val="0"/>
              </a:spcAft>
              <a:buFont typeface="Arial" pitchFamily="34" charset="0"/>
              <a:buChar char="•"/>
            </a:pPr>
            <a:r>
              <a:rPr lang="en-CA" sz="800" dirty="0" smtClean="0">
                <a:solidFill>
                  <a:srgbClr val="000000"/>
                </a:solidFill>
                <a:latin typeface="Arial" pitchFamily="34" charset="0"/>
                <a:cs typeface="Arial" pitchFamily="34" charset="0"/>
              </a:rPr>
              <a:t>Developing LIPs in Prairies and Atlantic Regions</a:t>
            </a:r>
          </a:p>
          <a:p>
            <a:pPr marL="92075" indent="-92075" fontAlgn="base">
              <a:spcBef>
                <a:spcPct val="0"/>
              </a:spcBef>
              <a:spcAft>
                <a:spcPct val="0"/>
              </a:spcAft>
              <a:buFont typeface="Arial" pitchFamily="34" charset="0"/>
              <a:buChar char="•"/>
            </a:pPr>
            <a:r>
              <a:rPr lang="en-CA" sz="800" dirty="0" smtClean="0">
                <a:solidFill>
                  <a:srgbClr val="000000"/>
                </a:solidFill>
                <a:latin typeface="Arial" pitchFamily="34" charset="0"/>
                <a:ea typeface="Calibri" pitchFamily="34" charset="0"/>
                <a:cs typeface="Arial" pitchFamily="34" charset="0"/>
              </a:rPr>
              <a:t>Establishing p</a:t>
            </a:r>
            <a:r>
              <a:rPr lang="en-CA" sz="800" dirty="0" smtClean="0">
                <a:solidFill>
                  <a:srgbClr val="000000"/>
                </a:solidFill>
                <a:latin typeface="Arial" pitchFamily="34" charset="0"/>
                <a:cs typeface="Arial" pitchFamily="34" charset="0"/>
              </a:rPr>
              <a:t>erformance measurement approach </a:t>
            </a:r>
          </a:p>
          <a:p>
            <a:pPr marL="92075" indent="-92075" fontAlgn="base">
              <a:spcBef>
                <a:spcPct val="0"/>
              </a:spcBef>
              <a:spcAft>
                <a:spcPct val="0"/>
              </a:spcAft>
              <a:buFont typeface="Arial" pitchFamily="34" charset="0"/>
              <a:buChar char="•"/>
            </a:pPr>
            <a:r>
              <a:rPr lang="en-CA" sz="800" dirty="0" smtClean="0">
                <a:solidFill>
                  <a:srgbClr val="000000"/>
                </a:solidFill>
                <a:latin typeface="Arial" pitchFamily="34" charset="0"/>
                <a:cs typeface="Arial" pitchFamily="34" charset="0"/>
              </a:rPr>
              <a:t>Monitoring, reporting, conducting research and evaluation  </a:t>
            </a:r>
          </a:p>
          <a:p>
            <a:pPr marL="92075" indent="-92075" fontAlgn="base">
              <a:spcBef>
                <a:spcPct val="0"/>
              </a:spcBef>
              <a:spcAft>
                <a:spcPct val="0"/>
              </a:spcAft>
              <a:buFont typeface="Arial" pitchFamily="34" charset="0"/>
              <a:buChar char="•"/>
            </a:pPr>
            <a:r>
              <a:rPr kumimoji="0" lang="en-CA" sz="800" i="0" u="none" strike="noStrike" cap="none" normalizeH="0" baseline="0" dirty="0" smtClean="0">
                <a:ln>
                  <a:noFill/>
                </a:ln>
                <a:solidFill>
                  <a:srgbClr val="000000"/>
                </a:solidFill>
                <a:effectLst/>
                <a:latin typeface="Arial" pitchFamily="34" charset="0"/>
                <a:cs typeface="Arial" pitchFamily="34" charset="0"/>
              </a:rPr>
              <a:t>Developing resources and offering</a:t>
            </a:r>
            <a:r>
              <a:rPr kumimoji="0" lang="en-CA" sz="800" i="0" u="none" strike="noStrike" cap="none" normalizeH="0" dirty="0" smtClean="0">
                <a:ln>
                  <a:noFill/>
                </a:ln>
                <a:solidFill>
                  <a:srgbClr val="000000"/>
                </a:solidFill>
                <a:effectLst/>
                <a:latin typeface="Arial" pitchFamily="34" charset="0"/>
                <a:cs typeface="Arial" pitchFamily="34" charset="0"/>
              </a:rPr>
              <a:t> support</a:t>
            </a:r>
          </a:p>
          <a:p>
            <a:pPr marL="92075" lvl="0" indent="-92075" fontAlgn="base">
              <a:spcBef>
                <a:spcPct val="0"/>
              </a:spcBef>
              <a:spcAft>
                <a:spcPct val="0"/>
              </a:spcAft>
              <a:buFont typeface="Arial" pitchFamily="34" charset="0"/>
              <a:buChar char="•"/>
            </a:pPr>
            <a:r>
              <a:rPr lang="en-CA" sz="800" dirty="0" smtClean="0">
                <a:solidFill>
                  <a:srgbClr val="000000"/>
                </a:solidFill>
                <a:latin typeface="Arial" pitchFamily="34" charset="0"/>
                <a:cs typeface="Arial" pitchFamily="34" charset="0"/>
              </a:rPr>
              <a:t>Sharing information and lessons learned</a:t>
            </a:r>
          </a:p>
        </p:txBody>
      </p:sp>
      <p:sp>
        <p:nvSpPr>
          <p:cNvPr id="13" name="TextBox 12"/>
          <p:cNvSpPr txBox="1"/>
          <p:nvPr/>
        </p:nvSpPr>
        <p:spPr>
          <a:xfrm>
            <a:off x="1043608" y="2276872"/>
            <a:ext cx="3096344" cy="954107"/>
          </a:xfrm>
          <a:prstGeom prst="rect">
            <a:avLst/>
          </a:prstGeom>
          <a:solidFill>
            <a:schemeClr val="bg1"/>
          </a:solidFill>
          <a:ln w="12700">
            <a:solidFill>
              <a:schemeClr val="tx1"/>
            </a:solidFill>
          </a:ln>
        </p:spPr>
        <p:txBody>
          <a:bodyPr wrap="square" rtlCol="0">
            <a:spAutoFit/>
          </a:bodyPr>
          <a:lstStyle/>
          <a:p>
            <a:pPr marL="92075" lvl="0" indent="-92075" fontAlgn="base">
              <a:spcBef>
                <a:spcPct val="0"/>
              </a:spcBef>
              <a:spcAft>
                <a:spcPct val="0"/>
              </a:spcAft>
              <a:buFont typeface="Arial" pitchFamily="34" charset="0"/>
              <a:buChar char="•"/>
            </a:pPr>
            <a:r>
              <a:rPr lang="en-CA" sz="800" dirty="0" smtClean="0">
                <a:solidFill>
                  <a:srgbClr val="000000"/>
                </a:solidFill>
                <a:latin typeface="Arial" pitchFamily="34" charset="0"/>
                <a:ea typeface="Calibri" pitchFamily="34" charset="0"/>
                <a:cs typeface="Arial" pitchFamily="34" charset="0"/>
              </a:rPr>
              <a:t>Policy priorities and vision </a:t>
            </a:r>
          </a:p>
          <a:p>
            <a:pPr marL="92075" lvl="0" indent="-92075" fontAlgn="base">
              <a:spcBef>
                <a:spcPct val="0"/>
              </a:spcBef>
              <a:spcAft>
                <a:spcPct val="0"/>
              </a:spcAft>
              <a:buFont typeface="Arial" pitchFamily="34" charset="0"/>
              <a:buChar char="•"/>
            </a:pPr>
            <a:r>
              <a:rPr lang="en-CA" sz="800" dirty="0" smtClean="0">
                <a:solidFill>
                  <a:srgbClr val="000000"/>
                </a:solidFill>
                <a:latin typeface="Arial" pitchFamily="34" charset="0"/>
                <a:ea typeface="Calibri" pitchFamily="34" charset="0"/>
                <a:cs typeface="Arial" pitchFamily="34" charset="0"/>
              </a:rPr>
              <a:t>Logic model  </a:t>
            </a:r>
          </a:p>
          <a:p>
            <a:pPr marL="92075" lvl="0" indent="-92075" fontAlgn="base">
              <a:spcBef>
                <a:spcPct val="0"/>
              </a:spcBef>
              <a:spcAft>
                <a:spcPct val="0"/>
              </a:spcAft>
              <a:buFont typeface="Arial" pitchFamily="34" charset="0"/>
              <a:buChar char="•"/>
            </a:pPr>
            <a:r>
              <a:rPr lang="en-CA" sz="800" dirty="0" smtClean="0">
                <a:solidFill>
                  <a:srgbClr val="000000"/>
                </a:solidFill>
                <a:latin typeface="Arial" pitchFamily="34" charset="0"/>
                <a:ea typeface="Calibri" pitchFamily="34" charset="0"/>
                <a:cs typeface="Arial" pitchFamily="34" charset="0"/>
              </a:rPr>
              <a:t>Requests for proposals and contribution agreements </a:t>
            </a:r>
          </a:p>
          <a:p>
            <a:pPr marL="92075" lvl="0" indent="-92075" fontAlgn="base">
              <a:spcBef>
                <a:spcPct val="0"/>
              </a:spcBef>
              <a:spcAft>
                <a:spcPct val="0"/>
              </a:spcAft>
              <a:buFont typeface="Arial" pitchFamily="34" charset="0"/>
              <a:buChar char="•"/>
            </a:pPr>
            <a:r>
              <a:rPr kumimoji="0" lang="en-CA" sz="800" i="0" u="none" strike="noStrike" cap="none" normalizeH="0" dirty="0" smtClean="0">
                <a:ln>
                  <a:noFill/>
                </a:ln>
                <a:solidFill>
                  <a:srgbClr val="000000"/>
                </a:solidFill>
                <a:effectLst/>
                <a:latin typeface="Arial" pitchFamily="34" charset="0"/>
                <a:cs typeface="Arial" pitchFamily="34" charset="0"/>
              </a:rPr>
              <a:t>LIPs in Ontario, Prairies and Atlantic Regions</a:t>
            </a:r>
          </a:p>
          <a:p>
            <a:pPr marL="92075" lvl="0" indent="-92075" fontAlgn="base">
              <a:spcBef>
                <a:spcPct val="0"/>
              </a:spcBef>
              <a:spcAft>
                <a:spcPct val="0"/>
              </a:spcAft>
              <a:buFont typeface="Arial" pitchFamily="34" charset="0"/>
              <a:buChar char="•"/>
            </a:pPr>
            <a:r>
              <a:rPr lang="en-CA" sz="800" dirty="0" smtClean="0">
                <a:solidFill>
                  <a:srgbClr val="000000"/>
                </a:solidFill>
                <a:latin typeface="Arial" pitchFamily="34" charset="0"/>
                <a:cs typeface="Arial" pitchFamily="34" charset="0"/>
              </a:rPr>
              <a:t>Resources (LIPs Handbook)</a:t>
            </a:r>
            <a:endParaRPr kumimoji="0" lang="en-CA" sz="800" i="0" u="none" strike="noStrike" cap="none" normalizeH="0" dirty="0" smtClean="0">
              <a:ln>
                <a:noFill/>
              </a:ln>
              <a:solidFill>
                <a:srgbClr val="000000"/>
              </a:solidFill>
              <a:effectLst/>
              <a:latin typeface="Arial" pitchFamily="34" charset="0"/>
              <a:cs typeface="Arial" pitchFamily="34" charset="0"/>
            </a:endParaRPr>
          </a:p>
          <a:p>
            <a:pPr marL="92075" lvl="0" indent="-92075" fontAlgn="base">
              <a:spcBef>
                <a:spcPct val="0"/>
              </a:spcBef>
              <a:spcAft>
                <a:spcPct val="0"/>
              </a:spcAft>
              <a:buFont typeface="Arial" pitchFamily="34" charset="0"/>
              <a:buChar char="•"/>
            </a:pPr>
            <a:r>
              <a:rPr lang="en-CA" sz="800" dirty="0" smtClean="0">
                <a:solidFill>
                  <a:srgbClr val="000000"/>
                </a:solidFill>
                <a:latin typeface="Arial" pitchFamily="34" charset="0"/>
                <a:cs typeface="Arial" pitchFamily="34" charset="0"/>
              </a:rPr>
              <a:t>Performance information</a:t>
            </a:r>
          </a:p>
          <a:p>
            <a:pPr marL="92075" lvl="0" indent="-92075" fontAlgn="base">
              <a:spcBef>
                <a:spcPct val="0"/>
              </a:spcBef>
              <a:spcAft>
                <a:spcPct val="0"/>
              </a:spcAft>
              <a:buFont typeface="Arial" pitchFamily="34" charset="0"/>
              <a:buChar char="•"/>
            </a:pPr>
            <a:r>
              <a:rPr kumimoji="0" lang="en-CA" sz="800" i="0" u="none" strike="noStrike" cap="none" normalizeH="0" baseline="0" dirty="0" smtClean="0">
                <a:ln>
                  <a:noFill/>
                </a:ln>
                <a:solidFill>
                  <a:srgbClr val="000000"/>
                </a:solidFill>
                <a:effectLst/>
                <a:latin typeface="Arial" pitchFamily="34" charset="0"/>
                <a:cs typeface="Arial" pitchFamily="34" charset="0"/>
              </a:rPr>
              <a:t>Conferences </a:t>
            </a:r>
            <a:endParaRPr kumimoji="0" lang="en-CA" sz="120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394"/>
          <p:cNvSpPr>
            <a:spLocks noChangeArrowheads="1"/>
          </p:cNvSpPr>
          <p:nvPr/>
        </p:nvSpPr>
        <p:spPr bwMode="auto">
          <a:xfrm>
            <a:off x="1043608" y="188640"/>
            <a:ext cx="3096344" cy="323850"/>
          </a:xfrm>
          <a:prstGeom prst="rect">
            <a:avLst/>
          </a:prstGeom>
          <a:solidFill>
            <a:srgbClr val="969696"/>
          </a:solidFill>
          <a:ln w="12700">
            <a:solidFill>
              <a:schemeClr val="tx1"/>
            </a:solidFill>
            <a:miter lim="800000"/>
            <a:headEnd/>
            <a:tailEnd/>
          </a:ln>
          <a:effectLst/>
        </p:spPr>
        <p:txBody>
          <a:bodyPr wrap="none" lIns="68644" tIns="34322" rIns="68644" bIns="34322" anchor="ctr"/>
          <a:lstStyle/>
          <a:p>
            <a:pPr algn="ctr">
              <a:lnSpc>
                <a:spcPct val="100000"/>
              </a:lnSpc>
            </a:pPr>
            <a:r>
              <a:rPr lang="en-CA" sz="1200" b="1" dirty="0" smtClean="0">
                <a:latin typeface="Arial" pitchFamily="34" charset="0"/>
                <a:cs typeface="Arial" pitchFamily="34" charset="0"/>
              </a:rPr>
              <a:t>LIPs Program </a:t>
            </a:r>
            <a:r>
              <a:rPr lang="en-CA" sz="1200" b="1" dirty="0">
                <a:latin typeface="Arial" pitchFamily="34" charset="0"/>
                <a:cs typeface="Arial" pitchFamily="34" charset="0"/>
              </a:rPr>
              <a:t>Design and Management</a:t>
            </a:r>
          </a:p>
        </p:txBody>
      </p:sp>
      <p:sp>
        <p:nvSpPr>
          <p:cNvPr id="15" name="Rectangle 394"/>
          <p:cNvSpPr>
            <a:spLocks noChangeArrowheads="1"/>
          </p:cNvSpPr>
          <p:nvPr/>
        </p:nvSpPr>
        <p:spPr bwMode="auto">
          <a:xfrm>
            <a:off x="4427984" y="188640"/>
            <a:ext cx="4176464" cy="323850"/>
          </a:xfrm>
          <a:prstGeom prst="rect">
            <a:avLst/>
          </a:prstGeom>
          <a:solidFill>
            <a:srgbClr val="969696"/>
          </a:solidFill>
          <a:ln w="12700">
            <a:solidFill>
              <a:schemeClr val="tx1"/>
            </a:solidFill>
            <a:miter lim="800000"/>
            <a:headEnd/>
            <a:tailEnd/>
          </a:ln>
          <a:effectLst/>
        </p:spPr>
        <p:txBody>
          <a:bodyPr wrap="none" lIns="68644" tIns="34322" rIns="68644" bIns="34322" anchor="ctr"/>
          <a:lstStyle/>
          <a:p>
            <a:pPr algn="ctr"/>
            <a:r>
              <a:rPr lang="en-CA" sz="1200" b="1" dirty="0" smtClean="0">
                <a:latin typeface="Arial" pitchFamily="34" charset="0"/>
                <a:cs typeface="Arial" pitchFamily="34" charset="0"/>
              </a:rPr>
              <a:t>Local Immigration Partnerships (LIPs) Delivery </a:t>
            </a:r>
            <a:endParaRPr lang="en-CA" sz="1200" b="1" dirty="0">
              <a:latin typeface="Arial" pitchFamily="34" charset="0"/>
              <a:cs typeface="Arial" pitchFamily="34" charset="0"/>
            </a:endParaRPr>
          </a:p>
        </p:txBody>
      </p:sp>
      <p:sp>
        <p:nvSpPr>
          <p:cNvPr id="1028" name="Rectangle 4"/>
          <p:cNvSpPr>
            <a:spLocks noChangeArrowheads="1"/>
          </p:cNvSpPr>
          <p:nvPr/>
        </p:nvSpPr>
        <p:spPr bwMode="auto">
          <a:xfrm>
            <a:off x="4427984" y="4365104"/>
            <a:ext cx="4176464" cy="1080120"/>
          </a:xfrm>
          <a:prstGeom prst="rect">
            <a:avLst/>
          </a:prstGeom>
          <a:noFill/>
          <a:ln w="12700">
            <a:solidFill>
              <a:srgbClr val="000000"/>
            </a:solidFill>
            <a:miter lim="800000"/>
            <a:headEnd/>
            <a:tailEnd/>
          </a:ln>
        </p:spPr>
        <p:txBody>
          <a:bodyPr vert="horz" wrap="square" lIns="63145" tIns="31573" rIns="63145" bIns="31573" numCol="1" anchor="t" anchorCtr="0" compatLnSpc="1">
            <a:prstTxWarp prst="textNoShape">
              <a:avLst/>
            </a:prstTxWarp>
          </a:bodyPr>
          <a:lstStyle/>
          <a:p>
            <a:pPr marL="0" lvl="1" fontAlgn="base">
              <a:spcBef>
                <a:spcPct val="0"/>
              </a:spcBef>
              <a:spcAft>
                <a:spcPct val="0"/>
              </a:spcAft>
              <a:tabLst>
                <a:tab pos="0" algn="l"/>
              </a:tabLst>
            </a:pPr>
            <a:r>
              <a:rPr lang="en-CA" sz="800" b="1" dirty="0" smtClean="0">
                <a:solidFill>
                  <a:srgbClr val="000000"/>
                </a:solidFill>
                <a:latin typeface="Arial" pitchFamily="34" charset="0"/>
                <a:cs typeface="Arial" pitchFamily="34" charset="0"/>
              </a:rPr>
              <a:t>*. Program participants are engaged in newcomer settlement </a:t>
            </a:r>
          </a:p>
          <a:p>
            <a:pPr marL="92075" lvl="1" indent="-92075" fontAlgn="base">
              <a:spcBef>
                <a:spcPct val="0"/>
              </a:spcBef>
              <a:spcAft>
                <a:spcPct val="0"/>
              </a:spcAft>
              <a:buFont typeface="Arial" pitchFamily="34" charset="0"/>
              <a:buChar char="•"/>
              <a:tabLst>
                <a:tab pos="0" algn="l"/>
              </a:tabLst>
            </a:pPr>
            <a:r>
              <a:rPr lang="en-CA" sz="800" dirty="0" smtClean="0">
                <a:latin typeface="Arial" pitchFamily="34" charset="0"/>
                <a:cs typeface="Arial" pitchFamily="34" charset="0"/>
              </a:rPr>
              <a:t>Adapted programming and service delivery by mainstream institutions</a:t>
            </a:r>
          </a:p>
          <a:p>
            <a:pPr marL="92075" lvl="1" indent="-92075" fontAlgn="base">
              <a:spcBef>
                <a:spcPct val="0"/>
              </a:spcBef>
              <a:spcAft>
                <a:spcPct val="0"/>
              </a:spcAft>
              <a:buFont typeface="Arial" pitchFamily="34" charset="0"/>
              <a:buChar char="•"/>
              <a:tabLst>
                <a:tab pos="0" algn="l"/>
              </a:tabLst>
            </a:pPr>
            <a:r>
              <a:rPr lang="en-CA" sz="800" dirty="0" smtClean="0">
                <a:latin typeface="Arial" pitchFamily="34" charset="0"/>
                <a:cs typeface="Arial" pitchFamily="34" charset="0"/>
              </a:rPr>
              <a:t>Services (needed by newcomers) coordinated at the community level</a:t>
            </a:r>
          </a:p>
          <a:p>
            <a:pPr marL="92075" lvl="1" indent="-92075" fontAlgn="base">
              <a:spcBef>
                <a:spcPct val="0"/>
              </a:spcBef>
              <a:spcAft>
                <a:spcPct val="0"/>
              </a:spcAft>
              <a:buFont typeface="Arial" pitchFamily="34" charset="0"/>
              <a:buChar char="•"/>
              <a:tabLst>
                <a:tab pos="0" algn="l"/>
              </a:tabLst>
            </a:pPr>
            <a:r>
              <a:rPr lang="en-CA" sz="800" dirty="0" smtClean="0">
                <a:latin typeface="Arial" pitchFamily="34" charset="0"/>
                <a:cs typeface="Arial" pitchFamily="34" charset="0"/>
              </a:rPr>
              <a:t>Improved accessibility of mainstream institutions </a:t>
            </a:r>
          </a:p>
          <a:p>
            <a:pPr marL="0" marR="0" lvl="1" algn="l" defTabSz="914400" rtl="0" eaLnBrk="1" fontAlgn="base" latinLnBrk="0" hangingPunct="1">
              <a:lnSpc>
                <a:spcPct val="100000"/>
              </a:lnSpc>
              <a:spcBef>
                <a:spcPct val="0"/>
              </a:spcBef>
              <a:spcAft>
                <a:spcPct val="0"/>
              </a:spcAft>
              <a:buClrTx/>
              <a:buSzTx/>
              <a:buFontTx/>
              <a:buNone/>
              <a:tabLst>
                <a:tab pos="0" algn="l"/>
              </a:tabLst>
            </a:pPr>
            <a:r>
              <a:rPr lang="en-CA" sz="800" b="1" dirty="0" smtClean="0">
                <a:solidFill>
                  <a:srgbClr val="000000"/>
                </a:solidFill>
                <a:latin typeface="Arial" pitchFamily="34" charset="0"/>
                <a:cs typeface="Arial" pitchFamily="34" charset="0"/>
              </a:rPr>
              <a:t>*. </a:t>
            </a:r>
            <a:r>
              <a:rPr lang="en-CA" sz="800" b="1" dirty="0">
                <a:solidFill>
                  <a:srgbClr val="000000"/>
                </a:solidFill>
                <a:latin typeface="Arial" pitchFamily="34" charset="0"/>
                <a:cs typeface="Arial" pitchFamily="34" charset="0"/>
              </a:rPr>
              <a:t>Clients are connected to the broader community </a:t>
            </a:r>
            <a:r>
              <a:rPr lang="en-CA" sz="800" dirty="0" smtClean="0">
                <a:solidFill>
                  <a:srgbClr val="000000"/>
                </a:solidFill>
                <a:latin typeface="Arial" pitchFamily="34" charset="0"/>
                <a:cs typeface="Arial" pitchFamily="34" charset="0"/>
              </a:rPr>
              <a:t>(</a:t>
            </a:r>
            <a:r>
              <a:rPr lang="en-CA" sz="800" dirty="0">
                <a:solidFill>
                  <a:srgbClr val="000000"/>
                </a:solidFill>
                <a:latin typeface="Arial" pitchFamily="34" charset="0"/>
                <a:cs typeface="Arial" pitchFamily="34" charset="0"/>
              </a:rPr>
              <a:t>linked to </a:t>
            </a:r>
            <a:r>
              <a:rPr lang="en-CA" sz="800" dirty="0" smtClean="0">
                <a:solidFill>
                  <a:srgbClr val="000000"/>
                </a:solidFill>
                <a:latin typeface="Arial" pitchFamily="34" charset="0"/>
                <a:cs typeface="Arial" pitchFamily="34" charset="0"/>
              </a:rPr>
              <a:t>PAA 3.1.2 Clients have the knowledge, skills and opportunities to participate in social, cultural, civic, and economic life in Canada)</a:t>
            </a:r>
          </a:p>
          <a:p>
            <a:pPr marL="92075" lvl="1" indent="-92075" fontAlgn="base">
              <a:spcBef>
                <a:spcPct val="0"/>
              </a:spcBef>
              <a:spcAft>
                <a:spcPct val="0"/>
              </a:spcAft>
              <a:buFont typeface="Arial" pitchFamily="34" charset="0"/>
              <a:buChar char="•"/>
              <a:tabLst>
                <a:tab pos="0" algn="l"/>
              </a:tabLst>
            </a:pPr>
            <a:r>
              <a:rPr lang="en-CA" sz="800" dirty="0" smtClean="0">
                <a:latin typeface="Arial" pitchFamily="34" charset="0"/>
                <a:cs typeface="Arial" pitchFamily="34" charset="0"/>
              </a:rPr>
              <a:t>Increased awareness of settlement services and thereby enhanced uptake</a:t>
            </a:r>
          </a:p>
          <a:p>
            <a:pPr marL="0" marR="0" lvl="1" algn="l" defTabSz="914400" rtl="0" eaLnBrk="1" fontAlgn="base" latinLnBrk="0" hangingPunct="1">
              <a:lnSpc>
                <a:spcPct val="100000"/>
              </a:lnSpc>
              <a:spcBef>
                <a:spcPct val="0"/>
              </a:spcBef>
              <a:spcAft>
                <a:spcPct val="0"/>
              </a:spcAft>
              <a:buClrTx/>
              <a:buSzTx/>
              <a:buFontTx/>
              <a:buNone/>
              <a:tabLst>
                <a:tab pos="0" algn="l"/>
              </a:tabLst>
            </a:pPr>
            <a:endParaRPr lang="en-CA" sz="800" b="1" dirty="0" smtClean="0">
              <a:solidFill>
                <a:srgbClr val="000000"/>
              </a:solidFill>
              <a:latin typeface="Arial" pitchFamily="34" charset="0"/>
              <a:cs typeface="Arial" pitchFamily="34" charset="0"/>
            </a:endParaRPr>
          </a:p>
          <a:p>
            <a:pPr marL="0" marR="0" lvl="1" algn="l" defTabSz="914400" rtl="0" eaLnBrk="1" fontAlgn="base" latinLnBrk="0" hangingPunct="1">
              <a:lnSpc>
                <a:spcPct val="100000"/>
              </a:lnSpc>
              <a:spcBef>
                <a:spcPct val="0"/>
              </a:spcBef>
              <a:spcAft>
                <a:spcPct val="0"/>
              </a:spcAft>
              <a:buClrTx/>
              <a:buSzTx/>
              <a:buFontTx/>
              <a:buNone/>
              <a:tabLst>
                <a:tab pos="0" algn="l"/>
              </a:tabLst>
            </a:pPr>
            <a:endParaRPr lang="en-CA" sz="800" b="1" dirty="0">
              <a:solidFill>
                <a:srgbClr val="000000"/>
              </a:solidFill>
              <a:latin typeface="Arial" pitchFamily="34" charset="0"/>
              <a:cs typeface="Arial" pitchFamily="34" charset="0"/>
            </a:endParaRPr>
          </a:p>
        </p:txBody>
      </p:sp>
      <p:sp>
        <p:nvSpPr>
          <p:cNvPr id="1029" name="Rectangle 5"/>
          <p:cNvSpPr>
            <a:spLocks noChangeArrowheads="1"/>
          </p:cNvSpPr>
          <p:nvPr/>
        </p:nvSpPr>
        <p:spPr bwMode="auto">
          <a:xfrm>
            <a:off x="1043608" y="5517232"/>
            <a:ext cx="7560840" cy="864096"/>
          </a:xfrm>
          <a:prstGeom prst="rect">
            <a:avLst/>
          </a:prstGeom>
          <a:noFill/>
          <a:ln w="12700">
            <a:solidFill>
              <a:srgbClr val="000000"/>
            </a:solidFill>
            <a:miter lim="800000"/>
            <a:headEnd/>
            <a:tailEnd/>
          </a:ln>
        </p:spPr>
        <p:txBody>
          <a:bodyPr vert="horz" wrap="square" lIns="63145" tIns="31573" rIns="63145" bIns="31573" numCol="1" anchor="t" anchorCtr="0" compatLnSpc="1">
            <a:prstTxWarp prst="textNoShape">
              <a:avLst/>
            </a:prstTxWarp>
          </a:bodyPr>
          <a:lstStyle/>
          <a:p>
            <a:pPr marL="0" lvl="1" fontAlgn="base">
              <a:spcBef>
                <a:spcPct val="0"/>
              </a:spcBef>
              <a:spcAft>
                <a:spcPct val="0"/>
              </a:spcAft>
            </a:pPr>
            <a:r>
              <a:rPr lang="en-CA" sz="800" b="1" dirty="0" smtClean="0">
                <a:solidFill>
                  <a:srgbClr val="000000"/>
                </a:solidFill>
                <a:latin typeface="Arial" pitchFamily="34" charset="0"/>
                <a:cs typeface="Arial" pitchFamily="34" charset="0"/>
              </a:rPr>
              <a:t>*</a:t>
            </a:r>
            <a:r>
              <a:rPr kumimoji="0" lang="en-CA" sz="800" b="1" i="0" u="none" strike="noStrike" cap="none" normalizeH="0" baseline="0" dirty="0" smtClean="0">
                <a:ln>
                  <a:noFill/>
                </a:ln>
                <a:solidFill>
                  <a:srgbClr val="000000"/>
                </a:solidFill>
                <a:effectLst/>
                <a:latin typeface="Arial" pitchFamily="34" charset="0"/>
                <a:cs typeface="Arial" pitchFamily="34" charset="0"/>
              </a:rPr>
              <a:t>. Canadians provide a welcoming community to facilitate the full participation of newcomers into Canadian society</a:t>
            </a:r>
          </a:p>
          <a:p>
            <a:pPr marL="0" lvl="1" fontAlgn="base">
              <a:spcBef>
                <a:spcPct val="0"/>
              </a:spcBef>
              <a:spcAft>
                <a:spcPct val="0"/>
              </a:spcAft>
            </a:pPr>
            <a:endParaRPr lang="en-CA" sz="800" b="1" i="1" dirty="0" smtClean="0">
              <a:latin typeface="Arial" pitchFamily="34" charset="0"/>
              <a:cs typeface="Arial" pitchFamily="34" charset="0"/>
            </a:endParaRPr>
          </a:p>
          <a:p>
            <a:pPr marL="0" lvl="1" fontAlgn="base">
              <a:spcBef>
                <a:spcPct val="0"/>
              </a:spcBef>
              <a:spcAft>
                <a:spcPct val="0"/>
              </a:spcAft>
            </a:pPr>
            <a:r>
              <a:rPr lang="en-CA" sz="800" b="1" i="1" dirty="0" smtClean="0">
                <a:latin typeface="Arial" pitchFamily="34" charset="0"/>
                <a:cs typeface="Arial" pitchFamily="34" charset="0"/>
              </a:rPr>
              <a:t>Improved </a:t>
            </a:r>
            <a:r>
              <a:rPr lang="en-CA" sz="800" b="1" i="1" dirty="0">
                <a:latin typeface="Arial" pitchFamily="34" charset="0"/>
                <a:cs typeface="Arial" pitchFamily="34" charset="0"/>
              </a:rPr>
              <a:t>outcomes for </a:t>
            </a:r>
            <a:r>
              <a:rPr lang="en-CA" sz="800" b="1" i="1" dirty="0" smtClean="0">
                <a:latin typeface="Arial" pitchFamily="34" charset="0"/>
                <a:cs typeface="Arial" pitchFamily="34" charset="0"/>
              </a:rPr>
              <a:t>newcomers and communities.</a:t>
            </a:r>
          </a:p>
          <a:p>
            <a:pPr marL="0" lvl="1" fontAlgn="base">
              <a:spcBef>
                <a:spcPct val="0"/>
              </a:spcBef>
              <a:spcAft>
                <a:spcPct val="0"/>
              </a:spcAft>
            </a:pPr>
            <a:r>
              <a:rPr lang="en-CA" sz="800" dirty="0" smtClean="0">
                <a:solidFill>
                  <a:srgbClr val="000000"/>
                </a:solidFill>
                <a:latin typeface="Arial" pitchFamily="34" charset="0"/>
                <a:cs typeface="Arial" pitchFamily="34" charset="0"/>
              </a:rPr>
              <a:t>*</a:t>
            </a:r>
            <a:r>
              <a:rPr kumimoji="0" lang="en-CA" sz="800" b="0" i="0" u="none" strike="noStrike" cap="none" normalizeH="0" baseline="0" dirty="0" smtClean="0">
                <a:ln>
                  <a:noFill/>
                </a:ln>
                <a:solidFill>
                  <a:srgbClr val="000000"/>
                </a:solidFill>
                <a:effectLst/>
                <a:latin typeface="Arial" pitchFamily="34" charset="0"/>
                <a:cs typeface="Arial" pitchFamily="34" charset="0"/>
              </a:rPr>
              <a:t>. Newcomers find employment commensurate with their skills and experience</a:t>
            </a:r>
          </a:p>
          <a:p>
            <a:pPr marL="0" lvl="1" fontAlgn="base">
              <a:spcBef>
                <a:spcPct val="0"/>
              </a:spcBef>
              <a:spcAft>
                <a:spcPct val="0"/>
              </a:spcAft>
            </a:pPr>
            <a:r>
              <a:rPr lang="en-CA" sz="800" dirty="0" smtClean="0">
                <a:solidFill>
                  <a:srgbClr val="000000"/>
                </a:solidFill>
                <a:latin typeface="Arial" pitchFamily="34" charset="0"/>
                <a:cs typeface="Arial" pitchFamily="34" charset="0"/>
              </a:rPr>
              <a:t>*</a:t>
            </a:r>
            <a:r>
              <a:rPr kumimoji="0" lang="en-CA" sz="800" b="0" i="0" u="none" strike="noStrike" cap="none" normalizeH="0" baseline="0" dirty="0" smtClean="0">
                <a:ln>
                  <a:noFill/>
                </a:ln>
                <a:solidFill>
                  <a:srgbClr val="000000"/>
                </a:solidFill>
                <a:effectLst/>
                <a:latin typeface="Arial" pitchFamily="34" charset="0"/>
                <a:cs typeface="Arial" pitchFamily="34" charset="0"/>
              </a:rPr>
              <a:t>. Newcomers enjoy their rights and act on their responsibilities in Canadian society</a:t>
            </a:r>
          </a:p>
          <a:p>
            <a:pPr marL="0" lvl="1" fontAlgn="base">
              <a:spcBef>
                <a:spcPct val="0"/>
              </a:spcBef>
              <a:spcAft>
                <a:spcPct val="0"/>
              </a:spcAft>
            </a:pPr>
            <a:r>
              <a:rPr lang="en-CA" sz="800" dirty="0" smtClean="0">
                <a:solidFill>
                  <a:srgbClr val="000000"/>
                </a:solidFill>
                <a:latin typeface="Arial" pitchFamily="34" charset="0"/>
                <a:cs typeface="Arial" pitchFamily="34" charset="0"/>
              </a:rPr>
              <a:t>*</a:t>
            </a:r>
            <a:r>
              <a:rPr kumimoji="0" lang="en-CA" sz="800" b="0" i="0" u="none" strike="noStrike" cap="none" normalizeH="0" baseline="0" dirty="0" smtClean="0">
                <a:ln>
                  <a:noFill/>
                </a:ln>
                <a:solidFill>
                  <a:srgbClr val="000000"/>
                </a:solidFill>
                <a:effectLst/>
                <a:latin typeface="Arial" pitchFamily="34" charset="0"/>
                <a:cs typeface="Arial" pitchFamily="34" charset="0"/>
              </a:rPr>
              <a:t>. Newcomers contribute to the economic, social and cultural </a:t>
            </a:r>
            <a:r>
              <a:rPr kumimoji="0" lang="en-CA" sz="800" i="0" u="none" strike="noStrike" cap="none" normalizeH="0" baseline="0" dirty="0" smtClean="0">
                <a:ln>
                  <a:noFill/>
                </a:ln>
                <a:effectLst/>
                <a:latin typeface="Arial" pitchFamily="34" charset="0"/>
                <a:cs typeface="Arial" pitchFamily="34" charset="0"/>
              </a:rPr>
              <a:t>development needs of Canada (</a:t>
            </a:r>
            <a:r>
              <a:rPr kumimoji="0" lang="en-US" sz="800" i="0" u="none" strike="noStrike" cap="none" normalizeH="0" baseline="0" dirty="0" smtClean="0">
                <a:ln>
                  <a:noFill/>
                </a:ln>
                <a:effectLst/>
                <a:latin typeface="Arial" pitchFamily="34" charset="0"/>
                <a:cs typeface="Arial" pitchFamily="34" charset="0"/>
              </a:rPr>
              <a:t>as per PAA 3.1)</a:t>
            </a:r>
          </a:p>
          <a:p>
            <a:pPr marL="457200" marR="0" lvl="1"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rgbClr val="000000"/>
              </a:solidFill>
              <a:effectLst/>
              <a:latin typeface="Arial" pitchFamily="34" charset="0"/>
              <a:cs typeface="Arial" pitchFamily="34" charset="0"/>
            </a:endParaRPr>
          </a:p>
          <a:p>
            <a:pPr marL="457200" marR="0" lvl="1"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0" name="Rectangle 6"/>
          <p:cNvSpPr>
            <a:spLocks noChangeArrowheads="1"/>
          </p:cNvSpPr>
          <p:nvPr/>
        </p:nvSpPr>
        <p:spPr bwMode="auto">
          <a:xfrm>
            <a:off x="1043608" y="3573016"/>
            <a:ext cx="3096344" cy="992188"/>
          </a:xfrm>
          <a:prstGeom prst="rect">
            <a:avLst/>
          </a:prstGeom>
          <a:noFill/>
          <a:ln w="12700">
            <a:solidFill>
              <a:srgbClr val="000000"/>
            </a:solidFill>
            <a:miter lim="800000"/>
            <a:headEnd/>
            <a:tailEnd/>
          </a:ln>
        </p:spPr>
        <p:txBody>
          <a:bodyPr vert="horz" wrap="square" lIns="63145" tIns="31573" rIns="63145" bIns="31573" numCol="1" anchor="ctr" anchorCtr="0" compatLnSpc="1">
            <a:prstTxWarp prst="textNoShape">
              <a:avLst/>
            </a:prstTxWarp>
          </a:bodyPr>
          <a:lstStyle/>
          <a:p>
            <a:pPr marL="87313" marR="0" lvl="1" indent="-87313" algn="l" defTabSz="914400" rtl="0" eaLnBrk="1" fontAlgn="base" latinLnBrk="0" hangingPunct="1">
              <a:lnSpc>
                <a:spcPct val="100000"/>
              </a:lnSpc>
              <a:spcBef>
                <a:spcPct val="0"/>
              </a:spcBef>
              <a:spcAft>
                <a:spcPct val="0"/>
              </a:spcAft>
              <a:buClrTx/>
              <a:buSzTx/>
              <a:buFontTx/>
              <a:buNone/>
              <a:tabLst/>
            </a:pPr>
            <a:r>
              <a:rPr kumimoji="0" lang="en-CA" sz="800" b="0" i="0" u="none" strike="noStrike" cap="none" normalizeH="0" baseline="0" dirty="0" smtClean="0">
                <a:ln>
                  <a:noFill/>
                </a:ln>
                <a:solidFill>
                  <a:srgbClr val="000000"/>
                </a:solidFill>
                <a:effectLst/>
                <a:latin typeface="Arial" pitchFamily="34" charset="0"/>
                <a:cs typeface="Arial" pitchFamily="34" charset="0"/>
              </a:rPr>
              <a:t>*.</a:t>
            </a:r>
            <a:r>
              <a:rPr kumimoji="0" lang="en-CA" sz="800" b="0" i="0" u="none" strike="noStrike" cap="none" normalizeH="0" dirty="0" smtClean="0">
                <a:ln>
                  <a:noFill/>
                </a:ln>
                <a:solidFill>
                  <a:srgbClr val="000000"/>
                </a:solidFill>
                <a:effectLst/>
                <a:latin typeface="Arial" pitchFamily="34" charset="0"/>
                <a:cs typeface="Arial" pitchFamily="34" charset="0"/>
              </a:rPr>
              <a:t> </a:t>
            </a:r>
            <a:r>
              <a:rPr kumimoji="0" lang="en-CA" sz="800" b="0" i="0" u="none" strike="noStrike" cap="none" normalizeH="0" baseline="0" dirty="0" smtClean="0">
                <a:ln>
                  <a:noFill/>
                </a:ln>
                <a:solidFill>
                  <a:srgbClr val="000000"/>
                </a:solidFill>
                <a:effectLst/>
                <a:latin typeface="Arial" pitchFamily="34" charset="0"/>
                <a:cs typeface="Arial" pitchFamily="34" charset="0"/>
              </a:rPr>
              <a:t>Policies and programming align with departmental and government priorities</a:t>
            </a:r>
          </a:p>
          <a:p>
            <a:pPr marL="87313" marR="0" lvl="1" indent="-87313" algn="l" defTabSz="914400" rtl="0" eaLnBrk="1" fontAlgn="base" latinLnBrk="0" hangingPunct="1">
              <a:lnSpc>
                <a:spcPct val="100000"/>
              </a:lnSpc>
              <a:spcBef>
                <a:spcPct val="0"/>
              </a:spcBef>
              <a:spcAft>
                <a:spcPct val="0"/>
              </a:spcAft>
              <a:buClrTx/>
              <a:buSzTx/>
              <a:buFontTx/>
              <a:buNone/>
              <a:tabLst/>
            </a:pPr>
            <a:r>
              <a:rPr kumimoji="0" lang="en-CA" sz="800" b="0" i="0" u="none" strike="noStrike" cap="none" normalizeH="0" baseline="0" dirty="0" smtClean="0">
                <a:ln>
                  <a:noFill/>
                </a:ln>
                <a:solidFill>
                  <a:srgbClr val="000000"/>
                </a:solidFill>
                <a:effectLst/>
                <a:latin typeface="Arial" pitchFamily="34" charset="0"/>
                <a:cs typeface="Arial" pitchFamily="34" charset="0"/>
              </a:rPr>
              <a:t>*.Policy</a:t>
            </a:r>
            <a:r>
              <a:rPr kumimoji="0" lang="en-CA" sz="800" b="0" i="0" u="none" strike="noStrike" cap="none" normalizeH="0" dirty="0" smtClean="0">
                <a:ln>
                  <a:noFill/>
                </a:ln>
                <a:solidFill>
                  <a:srgbClr val="000000"/>
                </a:solidFill>
                <a:effectLst/>
                <a:latin typeface="Arial" pitchFamily="34" charset="0"/>
                <a:cs typeface="Arial" pitchFamily="34" charset="0"/>
              </a:rPr>
              <a:t> and p</a:t>
            </a:r>
            <a:r>
              <a:rPr kumimoji="0" lang="en-CA" sz="800" b="0" i="0" u="none" strike="noStrike" cap="none" normalizeH="0" baseline="0" dirty="0" smtClean="0">
                <a:ln>
                  <a:noFill/>
                </a:ln>
                <a:solidFill>
                  <a:srgbClr val="000000"/>
                </a:solidFill>
                <a:effectLst/>
                <a:latin typeface="Arial" pitchFamily="34" charset="0"/>
                <a:cs typeface="Arial" pitchFamily="34" charset="0"/>
              </a:rPr>
              <a:t>rogram models are evidenced-based, informed by stakeholder input and address the barriers &amp; needs of both newcomers and communities</a:t>
            </a:r>
          </a:p>
          <a:p>
            <a:pPr marL="87313" marR="0" lvl="1" indent="-87313" algn="l" defTabSz="914400" rtl="0" eaLnBrk="1" fontAlgn="base" latinLnBrk="0" hangingPunct="1">
              <a:lnSpc>
                <a:spcPct val="100000"/>
              </a:lnSpc>
              <a:spcBef>
                <a:spcPct val="0"/>
              </a:spcBef>
              <a:spcAft>
                <a:spcPct val="0"/>
              </a:spcAft>
              <a:buClrTx/>
              <a:buSzTx/>
              <a:buFontTx/>
              <a:buNone/>
              <a:tabLst/>
            </a:pPr>
            <a:r>
              <a:rPr kumimoji="0" lang="en-CA" sz="800" b="0" i="0" u="none" strike="noStrike" cap="none" normalizeH="0" baseline="0" dirty="0" smtClean="0">
                <a:ln>
                  <a:noFill/>
                </a:ln>
                <a:solidFill>
                  <a:srgbClr val="000000"/>
                </a:solidFill>
                <a:effectLst/>
                <a:latin typeface="Arial" pitchFamily="34" charset="0"/>
                <a:cs typeface="Arial" pitchFamily="34" charset="0"/>
              </a:rPr>
              <a:t>*.Standards, tools, resources and program coordination support the effective delivery of </a:t>
            </a:r>
            <a:r>
              <a:rPr kumimoji="0" lang="en-CA" sz="800" i="0" u="none" strike="noStrike" cap="none" normalizeH="0" baseline="0" dirty="0" smtClean="0">
                <a:ln>
                  <a:noFill/>
                </a:ln>
                <a:effectLst/>
                <a:latin typeface="Arial" pitchFamily="34" charset="0"/>
                <a:cs typeface="Arial" pitchFamily="34" charset="0"/>
              </a:rPr>
              <a:t>services (linked to PAA)</a:t>
            </a:r>
          </a:p>
        </p:txBody>
      </p:sp>
      <p:sp>
        <p:nvSpPr>
          <p:cNvPr id="20" name="Rectangle 4"/>
          <p:cNvSpPr>
            <a:spLocks noChangeArrowheads="1"/>
          </p:cNvSpPr>
          <p:nvPr/>
        </p:nvSpPr>
        <p:spPr bwMode="auto">
          <a:xfrm>
            <a:off x="4427984" y="3140968"/>
            <a:ext cx="4176464" cy="936104"/>
          </a:xfrm>
          <a:prstGeom prst="rect">
            <a:avLst/>
          </a:prstGeom>
          <a:noFill/>
          <a:ln w="12700">
            <a:solidFill>
              <a:srgbClr val="000000"/>
            </a:solidFill>
            <a:miter lim="800000"/>
            <a:headEnd/>
            <a:tailEnd/>
          </a:ln>
        </p:spPr>
        <p:txBody>
          <a:bodyPr vert="horz" wrap="square" lIns="63145" tIns="31573" rIns="63145" bIns="31573" numCol="1" anchor="t" anchorCtr="0" compatLnSpc="1">
            <a:prstTxWarp prst="textNoShape">
              <a:avLst/>
            </a:prstTxWarp>
          </a:bodyPr>
          <a:lstStyle/>
          <a:p>
            <a:pPr marL="87313" lvl="1" indent="-87313" fontAlgn="base">
              <a:spcBef>
                <a:spcPct val="0"/>
              </a:spcBef>
              <a:spcAft>
                <a:spcPct val="0"/>
              </a:spcAft>
              <a:tabLst>
                <a:tab pos="87313" algn="l"/>
              </a:tabLst>
            </a:pPr>
            <a:r>
              <a:rPr lang="en-CA" sz="800" b="1" dirty="0" smtClean="0">
                <a:latin typeface="Arial" pitchFamily="34" charset="0"/>
                <a:cs typeface="Arial" pitchFamily="34" charset="0"/>
              </a:rPr>
              <a:t>*. Partners are aware of newcomers needs and develop strategies to address them</a:t>
            </a:r>
          </a:p>
          <a:p>
            <a:pPr marL="87313" lvl="1" indent="-87313" fontAlgn="base">
              <a:spcBef>
                <a:spcPct val="0"/>
              </a:spcBef>
              <a:spcAft>
                <a:spcPct val="0"/>
              </a:spcAft>
              <a:buFont typeface="Arial" pitchFamily="34" charset="0"/>
              <a:buChar char="•"/>
              <a:tabLst>
                <a:tab pos="87313" algn="l"/>
              </a:tabLst>
            </a:pPr>
            <a:r>
              <a:rPr lang="en-CA" sz="800" dirty="0" smtClean="0">
                <a:latin typeface="Arial" pitchFamily="34" charset="0"/>
                <a:cs typeface="Arial" pitchFamily="34" charset="0"/>
              </a:rPr>
              <a:t>Expanded number and diversity of stakeholders.</a:t>
            </a:r>
          </a:p>
          <a:p>
            <a:pPr marL="92075" lvl="1" indent="-92075" fontAlgn="base">
              <a:spcBef>
                <a:spcPct val="0"/>
              </a:spcBef>
              <a:spcAft>
                <a:spcPct val="0"/>
              </a:spcAft>
              <a:buFont typeface="Arial" pitchFamily="34" charset="0"/>
              <a:buChar char="•"/>
              <a:tabLst>
                <a:tab pos="92075" algn="l"/>
              </a:tabLst>
            </a:pPr>
            <a:r>
              <a:rPr lang="en-CA" sz="800" dirty="0" smtClean="0">
                <a:latin typeface="Arial" pitchFamily="34" charset="0"/>
                <a:cs typeface="Arial" pitchFamily="34" charset="0"/>
              </a:rPr>
              <a:t>Partnerships developed for planning and setting priorities.</a:t>
            </a:r>
          </a:p>
          <a:p>
            <a:pPr marL="92075" lvl="1" indent="-92075" fontAlgn="base">
              <a:spcBef>
                <a:spcPct val="0"/>
              </a:spcBef>
              <a:spcAft>
                <a:spcPct val="0"/>
              </a:spcAft>
              <a:buFont typeface="Arial" pitchFamily="34" charset="0"/>
              <a:buChar char="•"/>
              <a:tabLst>
                <a:tab pos="92075" algn="l"/>
              </a:tabLst>
            </a:pPr>
            <a:r>
              <a:rPr lang="en-CA" sz="800" dirty="0" smtClean="0">
                <a:latin typeface="Arial" pitchFamily="34" charset="0"/>
                <a:cs typeface="Arial" pitchFamily="34" charset="0"/>
              </a:rPr>
              <a:t>Newcomer needs assessed and community assets and gaps mapped</a:t>
            </a:r>
          </a:p>
          <a:p>
            <a:pPr marL="92075" lvl="1" indent="-92075" fontAlgn="base">
              <a:spcBef>
                <a:spcPct val="0"/>
              </a:spcBef>
              <a:spcAft>
                <a:spcPct val="0"/>
              </a:spcAft>
              <a:buFont typeface="Arial" pitchFamily="34" charset="0"/>
              <a:buChar char="•"/>
              <a:tabLst>
                <a:tab pos="92075" algn="l"/>
              </a:tabLst>
            </a:pPr>
            <a:r>
              <a:rPr lang="en-CA" sz="800" dirty="0" smtClean="0">
                <a:latin typeface="Arial" pitchFamily="34" charset="0"/>
                <a:cs typeface="Arial" pitchFamily="34" charset="0"/>
              </a:rPr>
              <a:t>Non-settlement partners realize the needs and contribution of newcomers</a:t>
            </a:r>
          </a:p>
          <a:p>
            <a:pPr marL="92075" lvl="1" indent="-92075" fontAlgn="base">
              <a:spcBef>
                <a:spcPct val="0"/>
              </a:spcBef>
              <a:spcAft>
                <a:spcPct val="0"/>
              </a:spcAft>
              <a:buFont typeface="Arial" pitchFamily="34" charset="0"/>
              <a:buChar char="•"/>
              <a:tabLst>
                <a:tab pos="92075" algn="l"/>
              </a:tabLst>
            </a:pPr>
            <a:r>
              <a:rPr lang="en-CA" sz="800" dirty="0" smtClean="0">
                <a:latin typeface="Arial" pitchFamily="34" charset="0"/>
                <a:cs typeface="Arial" pitchFamily="34" charset="0"/>
              </a:rPr>
              <a:t>Participating partners realize the benefit of improved coordination</a:t>
            </a:r>
          </a:p>
          <a:p>
            <a:pPr marL="92075" lvl="1" indent="-92075" fontAlgn="base">
              <a:spcBef>
                <a:spcPct val="0"/>
              </a:spcBef>
              <a:spcAft>
                <a:spcPct val="0"/>
              </a:spcAft>
              <a:buFont typeface="Arial" pitchFamily="34" charset="0"/>
              <a:buChar char="•"/>
              <a:tabLst>
                <a:tab pos="92075" algn="l"/>
              </a:tabLst>
            </a:pPr>
            <a:r>
              <a:rPr lang="en-CA" sz="800" dirty="0" smtClean="0">
                <a:latin typeface="Arial" pitchFamily="34" charset="0"/>
                <a:cs typeface="Arial" pitchFamily="34" charset="0"/>
              </a:rPr>
              <a:t>Institutions and communities have the tools to become more welcoming to newcomers</a:t>
            </a:r>
          </a:p>
          <a:p>
            <a:pPr marL="92075" lvl="1" indent="-92075" fontAlgn="base">
              <a:spcBef>
                <a:spcPct val="0"/>
              </a:spcBef>
              <a:spcAft>
                <a:spcPct val="0"/>
              </a:spcAft>
              <a:buFont typeface="Arial" pitchFamily="34" charset="0"/>
              <a:buChar char="•"/>
              <a:tabLst>
                <a:tab pos="92075" algn="l"/>
              </a:tabLst>
            </a:pPr>
            <a:endParaRPr lang="en-CA" sz="800" dirty="0" smtClean="0">
              <a:latin typeface="Arial" pitchFamily="34" charset="0"/>
              <a:cs typeface="Arial" pitchFamily="34" charset="0"/>
            </a:endParaRPr>
          </a:p>
          <a:p>
            <a:pPr marL="0" lvl="1" fontAlgn="base">
              <a:spcBef>
                <a:spcPct val="0"/>
              </a:spcBef>
              <a:spcAft>
                <a:spcPct val="0"/>
              </a:spcAft>
              <a:tabLst>
                <a:tab pos="0" algn="l"/>
              </a:tabLst>
            </a:pPr>
            <a:endParaRPr lang="en-CA" sz="800" b="1" dirty="0" smtClean="0">
              <a:latin typeface="Arial" pitchFamily="34" charset="0"/>
              <a:cs typeface="Arial" pitchFamily="34" charset="0"/>
            </a:endParaRPr>
          </a:p>
          <a:p>
            <a:pPr marL="0" lvl="1" fontAlgn="base">
              <a:spcBef>
                <a:spcPct val="0"/>
              </a:spcBef>
              <a:spcAft>
                <a:spcPct val="0"/>
              </a:spcAft>
              <a:tabLst>
                <a:tab pos="0" algn="l"/>
              </a:tabLst>
            </a:pPr>
            <a:endParaRPr lang="en-CA" sz="800" b="1" dirty="0" smtClean="0">
              <a:latin typeface="Arial" pitchFamily="34" charset="0"/>
              <a:cs typeface="Arial" pitchFamily="34" charset="0"/>
            </a:endParaRPr>
          </a:p>
          <a:p>
            <a:pPr marL="0" lvl="1" fontAlgn="base">
              <a:spcBef>
                <a:spcPct val="0"/>
              </a:spcBef>
              <a:spcAft>
                <a:spcPct val="0"/>
              </a:spcAft>
              <a:tabLst>
                <a:tab pos="0" algn="l"/>
              </a:tabLst>
            </a:pPr>
            <a:endParaRPr lang="en-CA" sz="800" b="1" dirty="0" smtClean="0">
              <a:latin typeface="Arial" pitchFamily="34" charset="0"/>
              <a:cs typeface="Arial" pitchFamily="34" charset="0"/>
            </a:endParaRPr>
          </a:p>
          <a:p>
            <a:pPr marL="0" lvl="1" fontAlgn="base">
              <a:spcBef>
                <a:spcPct val="0"/>
              </a:spcBef>
              <a:spcAft>
                <a:spcPct val="0"/>
              </a:spcAft>
              <a:tabLst>
                <a:tab pos="0" algn="l"/>
              </a:tabLst>
            </a:pPr>
            <a:endParaRPr lang="en-CA" sz="800" b="1" dirty="0" smtClean="0">
              <a:latin typeface="Arial" pitchFamily="34" charset="0"/>
              <a:cs typeface="Arial" pitchFamily="34" charset="0"/>
            </a:endParaRPr>
          </a:p>
          <a:p>
            <a:pPr marL="0" lvl="1" fontAlgn="base">
              <a:spcBef>
                <a:spcPct val="0"/>
              </a:spcBef>
              <a:spcAft>
                <a:spcPct val="0"/>
              </a:spcAft>
              <a:tabLst>
                <a:tab pos="0" algn="l"/>
              </a:tabLst>
            </a:pPr>
            <a:endParaRPr lang="en-CA" sz="800" dirty="0">
              <a:solidFill>
                <a:srgbClr val="000000"/>
              </a:solidFill>
              <a:latin typeface="Arial" pitchFamily="34" charset="0"/>
              <a:cs typeface="Arial" pitchFamily="34" charset="0"/>
            </a:endParaRPr>
          </a:p>
        </p:txBody>
      </p:sp>
      <p:sp>
        <p:nvSpPr>
          <p:cNvPr id="21" name="TextBox 20"/>
          <p:cNvSpPr txBox="1"/>
          <p:nvPr/>
        </p:nvSpPr>
        <p:spPr>
          <a:xfrm>
            <a:off x="179512" y="2996952"/>
            <a:ext cx="615553" cy="1224136"/>
          </a:xfrm>
          <a:prstGeom prst="rect">
            <a:avLst/>
          </a:prstGeom>
          <a:noFill/>
        </p:spPr>
        <p:txBody>
          <a:bodyPr vert="vert270" wrap="square" rtlCol="0">
            <a:spAutoFit/>
          </a:bodyPr>
          <a:lstStyle/>
          <a:p>
            <a:pPr algn="ctr"/>
            <a:r>
              <a:rPr lang="en-CA" sz="1200" dirty="0" smtClean="0">
                <a:latin typeface="Arial" pitchFamily="34" charset="0"/>
                <a:cs typeface="Arial" pitchFamily="34" charset="0"/>
              </a:rPr>
              <a:t>Immediate</a:t>
            </a:r>
            <a:r>
              <a:rPr lang="en-CA" sz="1400" dirty="0" smtClean="0"/>
              <a:t> O</a:t>
            </a:r>
            <a:r>
              <a:rPr lang="en-CA" sz="1200" dirty="0" smtClean="0">
                <a:latin typeface="Arial" pitchFamily="34" charset="0"/>
                <a:cs typeface="Arial" pitchFamily="34" charset="0"/>
              </a:rPr>
              <a:t>utcomes</a:t>
            </a:r>
            <a:r>
              <a:rPr lang="en-CA" sz="1400" dirty="0" smtClean="0"/>
              <a:t> </a:t>
            </a:r>
            <a:endParaRPr lang="en-CA" sz="1400" dirty="0"/>
          </a:p>
        </p:txBody>
      </p:sp>
      <p:cxnSp>
        <p:nvCxnSpPr>
          <p:cNvPr id="32" name="Straight Arrow Connector 31"/>
          <p:cNvCxnSpPr/>
          <p:nvPr/>
        </p:nvCxnSpPr>
        <p:spPr>
          <a:xfrm rot="5400000">
            <a:off x="6407807" y="4185084"/>
            <a:ext cx="216818" cy="794"/>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79512" y="5445224"/>
            <a:ext cx="553998" cy="1224136"/>
          </a:xfrm>
          <a:prstGeom prst="rect">
            <a:avLst/>
          </a:prstGeom>
          <a:noFill/>
        </p:spPr>
        <p:txBody>
          <a:bodyPr vert="vert270" wrap="square" rtlCol="0">
            <a:spAutoFit/>
          </a:bodyPr>
          <a:lstStyle/>
          <a:p>
            <a:pPr algn="ctr"/>
            <a:r>
              <a:rPr lang="en-CA" sz="1200" dirty="0" smtClean="0">
                <a:latin typeface="Arial" pitchFamily="34" charset="0"/>
                <a:cs typeface="Arial" pitchFamily="34" charset="0"/>
              </a:rPr>
              <a:t>Long-term Outcomes </a:t>
            </a:r>
            <a:endParaRPr lang="en-CA" sz="1200" dirty="0">
              <a:latin typeface="Arial" pitchFamily="34" charset="0"/>
              <a:cs typeface="Arial" pitchFamily="34" charset="0"/>
            </a:endParaRPr>
          </a:p>
        </p:txBody>
      </p:sp>
      <p:cxnSp>
        <p:nvCxnSpPr>
          <p:cNvPr id="25" name="Straight Arrow Connector 24"/>
          <p:cNvCxnSpPr/>
          <p:nvPr/>
        </p:nvCxnSpPr>
        <p:spPr>
          <a:xfrm rot="5400000">
            <a:off x="6390494" y="1825737"/>
            <a:ext cx="251445" cy="1588"/>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a:off x="6390861" y="2944796"/>
            <a:ext cx="250710" cy="794"/>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26" name="Slide Number Placeholder 25"/>
          <p:cNvSpPr>
            <a:spLocks noGrp="1"/>
          </p:cNvSpPr>
          <p:nvPr>
            <p:ph type="sldNum" sz="quarter" idx="12"/>
          </p:nvPr>
        </p:nvSpPr>
        <p:spPr>
          <a:xfrm>
            <a:off x="6876256" y="6309320"/>
            <a:ext cx="2133600" cy="365125"/>
          </a:xfrm>
        </p:spPr>
        <p:txBody>
          <a:bodyPr/>
          <a:lstStyle/>
          <a:p>
            <a:pPr algn="r">
              <a:defRPr/>
            </a:pPr>
            <a:fld id="{577D7EC4-4AB3-48E6-A0BE-07C338D2B802}" type="slidenum">
              <a:rPr lang="en-CA" smtClean="0"/>
              <a:pPr algn="r">
                <a:defRPr/>
              </a:pPr>
              <a:t>9</a:t>
            </a:fld>
            <a:endParaRPr lang="en-CA" dirty="0"/>
          </a:p>
        </p:txBody>
      </p:sp>
      <p:sp>
        <p:nvSpPr>
          <p:cNvPr id="29" name="TextBox 28"/>
          <p:cNvSpPr txBox="1"/>
          <p:nvPr/>
        </p:nvSpPr>
        <p:spPr>
          <a:xfrm>
            <a:off x="611560" y="6642556"/>
            <a:ext cx="2395207" cy="215444"/>
          </a:xfrm>
          <a:prstGeom prst="rect">
            <a:avLst/>
          </a:prstGeom>
          <a:noFill/>
        </p:spPr>
        <p:txBody>
          <a:bodyPr wrap="none" rtlCol="0">
            <a:spAutoFit/>
          </a:bodyPr>
          <a:lstStyle/>
          <a:p>
            <a:r>
              <a:rPr lang="en-CA" sz="800" dirty="0" smtClean="0"/>
              <a:t>* See attached Settlement Program Logic Model</a:t>
            </a:r>
            <a:endParaRPr lang="en-CA" sz="800" dirty="0"/>
          </a:p>
        </p:txBody>
      </p:sp>
    </p:spTree>
  </p:cSld>
  <p:clrMapOvr>
    <a:masterClrMapping/>
  </p:clrMapOvr>
  <p:transition spd="slow">
    <p:pull dir="l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33759</TotalTime>
  <Words>3185</Words>
  <Application>Microsoft Office PowerPoint</Application>
  <PresentationFormat>On-screen Show (4:3)</PresentationFormat>
  <Paragraphs>435</Paragraphs>
  <Slides>16</Slides>
  <Notes>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Purpose of the presentation</vt:lpstr>
      <vt:lpstr>Evolution of Municipal and Community Involvement in Development of Federal Government Policy </vt:lpstr>
      <vt:lpstr>What are the LIPs?</vt:lpstr>
      <vt:lpstr>Slide 5</vt:lpstr>
      <vt:lpstr>What did we expect?</vt:lpstr>
      <vt:lpstr>What are we learning?</vt:lpstr>
      <vt:lpstr>Slide 8</vt:lpstr>
      <vt:lpstr>Slide 9</vt:lpstr>
      <vt:lpstr>Slide 10</vt:lpstr>
      <vt:lpstr>Some examples of indicators</vt:lpstr>
      <vt:lpstr>Characteristics of a Welcoming Community</vt:lpstr>
      <vt:lpstr>Annexes</vt:lpstr>
      <vt:lpstr>Some LIPs Accomplishments to Date</vt:lpstr>
      <vt:lpstr>Related Initiatives</vt:lpstr>
      <vt:lpstr>Settlement Program Logic Model – June 2008</vt:lpstr>
    </vt:vector>
  </TitlesOfParts>
  <Company>CIC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CIC - Local Immigration Partnerships</dc:title>
  <dc:creator>jean.viel</dc:creator>
  <cp:lastModifiedBy>RESLB</cp:lastModifiedBy>
  <cp:revision>1483</cp:revision>
  <dcterms:created xsi:type="dcterms:W3CDTF">2010-12-14T00:29:32Z</dcterms:created>
  <dcterms:modified xsi:type="dcterms:W3CDTF">2012-02-10T19:03:43Z</dcterms:modified>
</cp:coreProperties>
</file>